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87" r:id="rId3"/>
    <p:sldId id="359" r:id="rId4"/>
    <p:sldId id="365" r:id="rId5"/>
    <p:sldId id="360" r:id="rId6"/>
    <p:sldId id="361" r:id="rId7"/>
    <p:sldId id="362" r:id="rId8"/>
    <p:sldId id="363" r:id="rId9"/>
    <p:sldId id="364" r:id="rId10"/>
    <p:sldId id="279" r:id="rId11"/>
    <p:sldId id="336" r:id="rId12"/>
    <p:sldId id="337" r:id="rId13"/>
    <p:sldId id="280" r:id="rId14"/>
    <p:sldId id="338" r:id="rId15"/>
    <p:sldId id="339" r:id="rId16"/>
    <p:sldId id="340" r:id="rId17"/>
    <p:sldId id="341" r:id="rId18"/>
    <p:sldId id="357" r:id="rId19"/>
    <p:sldId id="379" r:id="rId20"/>
    <p:sldId id="369" r:id="rId21"/>
    <p:sldId id="370" r:id="rId22"/>
    <p:sldId id="372" r:id="rId23"/>
    <p:sldId id="378" r:id="rId24"/>
    <p:sldId id="376" r:id="rId25"/>
    <p:sldId id="377" r:id="rId26"/>
    <p:sldId id="319" r:id="rId2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990033"/>
    <a:srgbClr val="CC66FF"/>
    <a:srgbClr val="FF0066"/>
    <a:srgbClr val="CC00CC"/>
    <a:srgbClr val="0000CC"/>
    <a:srgbClr val="0C3226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83519" autoAdjust="0"/>
  </p:normalViewPr>
  <p:slideViewPr>
    <p:cSldViewPr>
      <p:cViewPr varScale="1">
        <p:scale>
          <a:sx n="89" d="100"/>
          <a:sy n="89" d="100"/>
        </p:scale>
        <p:origin x="1267" y="77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E4696-CE36-40FB-8726-EC24909286A6}" type="doc">
      <dgm:prSet loTypeId="urn:microsoft.com/office/officeart/2005/8/layout/vList6" loCatId="list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625F2EB-10E5-4149-8948-148379F6CAC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適性輔導</a:t>
          </a:r>
          <a:endParaRPr lang="zh-TW" altLang="en-US" sz="36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538D5EC-F26F-48D5-A6E0-75ECE2C745A7}" type="par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6CBCB96-AAC9-4331-A6E3-92D55FF819FA}" type="sib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0BA452B-58F9-4D08-9C12-EE745668566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多元學習</a:t>
          </a:r>
          <a:endParaRPr lang="zh-TW" altLang="en-US" sz="36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88EAFA3-7AFA-4E08-9F83-DD1D789A95C9}" type="sib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0D173E7-34E4-45CD-8598-B168AA3E55AE}" type="par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9249124-F0DD-4A7E-A6ED-2EC7309F368E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b="1" u="sng" dirty="0" smtClean="0">
              <a:solidFill>
                <a:schemeClr val="tx1"/>
              </a:solidFill>
            </a:rPr>
            <a:t>採計</a:t>
          </a:r>
          <a:r>
            <a:rPr lang="en-US" altLang="zh-TW" sz="2000" b="1" u="sng" dirty="0" smtClean="0">
              <a:solidFill>
                <a:schemeClr val="tx1"/>
              </a:solidFill>
            </a:rPr>
            <a:t>32</a:t>
          </a:r>
          <a:r>
            <a:rPr lang="zh-TW" altLang="en-US" sz="2000" b="1" u="sng" dirty="0" smtClean="0">
              <a:solidFill>
                <a:schemeClr val="tx1"/>
              </a:solidFill>
            </a:rPr>
            <a:t>分</a:t>
          </a:r>
          <a:endParaRPr lang="zh-TW" altLang="en-US" sz="2000" b="1" u="sng" dirty="0">
            <a:solidFill>
              <a:schemeClr val="tx1"/>
            </a:solidFill>
          </a:endParaRPr>
        </a:p>
      </dgm:t>
    </dgm:pt>
    <dgm:pt modelId="{10AC73A9-FE8C-49C0-8B57-082B3D964D3F}" type="sib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F6AF54F-00ED-444A-B0F9-39340F8718BE}" type="par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F3883D0-7001-44C2-901B-A585C73FBE5F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b="1" u="sng" dirty="0" smtClean="0">
              <a:solidFill>
                <a:schemeClr val="tx1"/>
              </a:solidFill>
            </a:rPr>
            <a:t>採計</a:t>
          </a:r>
          <a:r>
            <a:rPr lang="en-US" altLang="zh-TW" sz="2000" b="1" u="sng" dirty="0" smtClean="0">
              <a:solidFill>
                <a:schemeClr val="tx1"/>
              </a:solidFill>
            </a:rPr>
            <a:t>35</a:t>
          </a:r>
          <a:r>
            <a:rPr lang="zh-TW" altLang="en-US" sz="2000" b="1" u="sng" dirty="0" smtClean="0">
              <a:solidFill>
                <a:schemeClr val="tx1"/>
              </a:solidFill>
            </a:rPr>
            <a:t>分</a:t>
          </a:r>
          <a:endParaRPr lang="zh-TW" altLang="en-US" sz="2000" b="1" u="sng" dirty="0">
            <a:solidFill>
              <a:schemeClr val="tx1"/>
            </a:solidFill>
          </a:endParaRPr>
        </a:p>
      </dgm:t>
    </dgm:pt>
    <dgm:pt modelId="{BB0400D1-699A-4D9A-8473-DB385D4EF011}" type="sib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5525506-3FA0-4083-BB46-A2AC44E20EED}" type="par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3D1DF83-6FA8-491B-AE46-8C5470B6695B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教育會考</a:t>
          </a:r>
          <a:endParaRPr lang="zh-TW" altLang="en-US" sz="36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6971985-E956-48B4-8640-A3266AF6487F}" type="par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0706A68-CA4F-4245-B745-AD5B3F276025}" type="sib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ACA794B-7619-4EA6-A915-1A29521C5590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lIns="39600" rIns="0" anchor="ctr"/>
        <a:lstStyle/>
        <a:p>
          <a:pPr marL="252000" algn="r">
            <a:spcBef>
              <a:spcPts val="200"/>
            </a:spcBef>
          </a:pPr>
          <a:r>
            <a:rPr lang="en-US" altLang="zh-TW" sz="2400" b="1" dirty="0" smtClean="0">
              <a:solidFill>
                <a:schemeClr val="tx1"/>
              </a:solidFill>
              <a:latin typeface="+mj-ea"/>
              <a:ea typeface="+mj-ea"/>
            </a:rPr>
            <a:t>33</a:t>
          </a:r>
          <a:r>
            <a:rPr lang="zh-TW" altLang="en-US" sz="2400" dirty="0" smtClean="0">
              <a:solidFill>
                <a:schemeClr val="tx1"/>
              </a:solidFill>
              <a:latin typeface="+mn-lt"/>
            </a:rPr>
            <a:t>分</a:t>
          </a:r>
          <a:endParaRPr lang="zh-TW" altLang="en-US" sz="2400" dirty="0">
            <a:solidFill>
              <a:schemeClr val="tx1"/>
            </a:solidFill>
            <a:latin typeface="+mn-lt"/>
          </a:endParaRPr>
        </a:p>
      </dgm:t>
    </dgm:pt>
    <dgm:pt modelId="{2D0225E2-6BD3-4B84-9D92-A2D917DC64A4}" type="sib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2282500-FB3A-4304-91B5-CDB2E162DBBD}" type="par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F8D0DE0-7183-4802-A472-D51DF5A0C91C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dirty="0" smtClean="0">
              <a:solidFill>
                <a:schemeClr val="tx1"/>
              </a:solidFill>
            </a:rPr>
            <a:t>總分</a:t>
          </a:r>
          <a:r>
            <a:rPr lang="en-US" altLang="zh-TW" sz="2000" dirty="0" smtClean="0">
              <a:solidFill>
                <a:schemeClr val="tx1"/>
              </a:solidFill>
            </a:rPr>
            <a:t>32</a:t>
          </a:r>
          <a:r>
            <a:rPr lang="zh-TW" altLang="en-US" sz="2000" dirty="0" smtClean="0">
              <a:solidFill>
                <a:schemeClr val="tx1"/>
              </a:solidFill>
            </a:rPr>
            <a:t>分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D36406B9-0E8F-42DA-8278-1758A98C6133}" type="par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30C475B-951E-4ADF-9023-BB44AC0D2AC6}" type="sib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2089FB6-1069-40A4-A70D-663009CAC143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dirty="0" smtClean="0">
              <a:solidFill>
                <a:schemeClr val="tx1"/>
              </a:solidFill>
            </a:rPr>
            <a:t>總分</a:t>
          </a:r>
          <a:r>
            <a:rPr lang="en-US" altLang="zh-TW" sz="2000" dirty="0" smtClean="0">
              <a:solidFill>
                <a:schemeClr val="tx1"/>
              </a:solidFill>
            </a:rPr>
            <a:t>42</a:t>
          </a:r>
          <a:r>
            <a:rPr lang="zh-TW" altLang="en-US" sz="2000" dirty="0" smtClean="0">
              <a:solidFill>
                <a:schemeClr val="tx1"/>
              </a:solidFill>
            </a:rPr>
            <a:t>分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30E778EF-CB4F-4134-807F-3F99E87F8A13}" type="par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73D7343-E26D-48D8-B684-5E4ACA35AC45}" type="sib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E63D85C-3837-4D2B-B9A0-FCAAE26FC636}" type="pres">
      <dgm:prSet presAssocID="{205E4696-CE36-40FB-8726-EC24909286A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D551B06-B7DE-448B-B9EE-0C60CE3408D6}" type="pres">
      <dgm:prSet presAssocID="{B625F2EB-10E5-4149-8948-148379F6CACA}" presName="linNode" presStyleCnt="0"/>
      <dgm:spPr/>
    </dgm:pt>
    <dgm:pt modelId="{50818BBC-F477-4D9E-837A-21259D15C457}" type="pres">
      <dgm:prSet presAssocID="{B625F2EB-10E5-4149-8948-148379F6CACA}" presName="parentShp" presStyleLbl="node1" presStyleIdx="0" presStyleCnt="3" custScaleX="2240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539567-1F23-4E76-A758-5A862BB9EFFC}" type="pres">
      <dgm:prSet presAssocID="{B625F2EB-10E5-4149-8948-148379F6CAC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541B67-E6BB-4A55-AB99-60DBC347093E}" type="pres">
      <dgm:prSet presAssocID="{F6CBCB96-AAC9-4331-A6E3-92D55FF819FA}" presName="spacing" presStyleCnt="0"/>
      <dgm:spPr/>
    </dgm:pt>
    <dgm:pt modelId="{670EE82C-C216-48D5-9379-19F889DB8888}" type="pres">
      <dgm:prSet presAssocID="{C0BA452B-58F9-4D08-9C12-EE745668566A}" presName="linNode" presStyleCnt="0"/>
      <dgm:spPr/>
    </dgm:pt>
    <dgm:pt modelId="{09D89B46-01BD-4CE7-8FF2-34FB9ACC1234}" type="pres">
      <dgm:prSet presAssocID="{C0BA452B-58F9-4D08-9C12-EE745668566A}" presName="parentShp" presStyleLbl="node1" presStyleIdx="1" presStyleCnt="3" custScaleX="247987" custLinFactNeighborX="-29" custLinFactNeighborY="26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BF2826-A93F-484E-809F-0952285A6A23}" type="pres">
      <dgm:prSet presAssocID="{C0BA452B-58F9-4D08-9C12-EE745668566A}" presName="childShp" presStyleLbl="bgAccFollowNode1" presStyleIdx="1" presStyleCnt="3" custScaleX="1116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01293-0E6F-4BE0-9B3D-3779AF0E7BDB}" type="pres">
      <dgm:prSet presAssocID="{288EAFA3-7AFA-4E08-9F83-DD1D789A95C9}" presName="spacing" presStyleCnt="0"/>
      <dgm:spPr/>
    </dgm:pt>
    <dgm:pt modelId="{18881F29-BE38-41C9-9182-D08C73E20DEA}" type="pres">
      <dgm:prSet presAssocID="{33D1DF83-6FA8-491B-AE46-8C5470B6695B}" presName="linNode" presStyleCnt="0"/>
      <dgm:spPr/>
    </dgm:pt>
    <dgm:pt modelId="{BDD9785E-5988-4D9A-BEBF-25DE815D2930}" type="pres">
      <dgm:prSet presAssocID="{33D1DF83-6FA8-491B-AE46-8C5470B6695B}" presName="parentShp" presStyleLbl="node1" presStyleIdx="2" presStyleCnt="3" custScaleX="259923" custLinFactNeighborX="1274" custLinFactNeighborY="115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3D0A37-9639-43F8-AAA7-6563C960F0FF}" type="pres">
      <dgm:prSet presAssocID="{33D1DF83-6FA8-491B-AE46-8C5470B6695B}" presName="childShp" presStyleLbl="bgAccFollowNode1" presStyleIdx="2" presStyleCnt="3" custScaleX="117047" custLinFactNeighborX="-11258" custLinFactNeighborY="8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C25FA9-73F4-4151-9AB1-14B2A6F7D99B}" srcId="{205E4696-CE36-40FB-8726-EC24909286A6}" destId="{33D1DF83-6FA8-491B-AE46-8C5470B6695B}" srcOrd="2" destOrd="0" parTransId="{26971985-E956-48B4-8640-A3266AF6487F}" sibTransId="{20706A68-CA4F-4245-B745-AD5B3F276025}"/>
    <dgm:cxn modelId="{098F245B-042A-4729-A996-24DD4446AD25}" srcId="{205E4696-CE36-40FB-8726-EC24909286A6}" destId="{C0BA452B-58F9-4D08-9C12-EE745668566A}" srcOrd="1" destOrd="0" parTransId="{F0D173E7-34E4-45CD-8598-B168AA3E55AE}" sibTransId="{288EAFA3-7AFA-4E08-9F83-DD1D789A95C9}"/>
    <dgm:cxn modelId="{A28EFDCF-66B1-4E76-B214-DC3F3BD61149}" type="presOf" srcId="{FF8D0DE0-7183-4802-A472-D51DF5A0C91C}" destId="{3F539567-1F23-4E76-A758-5A862BB9EFFC}" srcOrd="0" destOrd="1" presId="urn:microsoft.com/office/officeart/2005/8/layout/vList6"/>
    <dgm:cxn modelId="{89B086EC-A8B6-4CAE-ACE9-C7149DFA28B7}" srcId="{B625F2EB-10E5-4149-8948-148379F6CACA}" destId="{FF8D0DE0-7183-4802-A472-D51DF5A0C91C}" srcOrd="1" destOrd="0" parTransId="{D36406B9-0E8F-42DA-8278-1758A98C6133}" sibTransId="{530C475B-951E-4ADF-9023-BB44AC0D2AC6}"/>
    <dgm:cxn modelId="{53AE58C2-FA76-4B51-AEB2-07A3AF2FCD10}" type="presOf" srcId="{205E4696-CE36-40FB-8726-EC24909286A6}" destId="{4E63D85C-3837-4D2B-B9A0-FCAAE26FC636}" srcOrd="0" destOrd="0" presId="urn:microsoft.com/office/officeart/2005/8/layout/vList6"/>
    <dgm:cxn modelId="{24AF1BD1-829D-4895-ABC1-3C3826106667}" srcId="{C0BA452B-58F9-4D08-9C12-EE745668566A}" destId="{82089FB6-1069-40A4-A70D-663009CAC143}" srcOrd="1" destOrd="0" parTransId="{30E778EF-CB4F-4134-807F-3F99E87F8A13}" sibTransId="{273D7343-E26D-48D8-B684-5E4ACA35AC45}"/>
    <dgm:cxn modelId="{8BF4D96B-5725-40FD-B8DE-7B4469A5FBFA}" type="presOf" srcId="{B625F2EB-10E5-4149-8948-148379F6CACA}" destId="{50818BBC-F477-4D9E-837A-21259D15C457}" srcOrd="0" destOrd="0" presId="urn:microsoft.com/office/officeart/2005/8/layout/vList6"/>
    <dgm:cxn modelId="{87D4FEEE-CC21-4C22-87C8-4DCFCB83206E}" srcId="{B625F2EB-10E5-4149-8948-148379F6CACA}" destId="{19249124-F0DD-4A7E-A6ED-2EC7309F368E}" srcOrd="0" destOrd="0" parTransId="{7F6AF54F-00ED-444A-B0F9-39340F8718BE}" sibTransId="{10AC73A9-FE8C-49C0-8B57-082B3D964D3F}"/>
    <dgm:cxn modelId="{6BDBEAF7-D819-4409-8151-085D2D49AA0A}" type="presOf" srcId="{5ACA794B-7619-4EA6-A915-1A29521C5590}" destId="{413D0A37-9639-43F8-AAA7-6563C960F0FF}" srcOrd="0" destOrd="0" presId="urn:microsoft.com/office/officeart/2005/8/layout/vList6"/>
    <dgm:cxn modelId="{6E3925E8-3950-49DD-B576-1730647D7EB2}" srcId="{C0BA452B-58F9-4D08-9C12-EE745668566A}" destId="{BF3883D0-7001-44C2-901B-A585C73FBE5F}" srcOrd="0" destOrd="0" parTransId="{B5525506-3FA0-4083-BB46-A2AC44E20EED}" sibTransId="{BB0400D1-699A-4D9A-8473-DB385D4EF011}"/>
    <dgm:cxn modelId="{428AD11F-DEA1-44BE-A1FB-D49548AA2963}" type="presOf" srcId="{33D1DF83-6FA8-491B-AE46-8C5470B6695B}" destId="{BDD9785E-5988-4D9A-BEBF-25DE815D2930}" srcOrd="0" destOrd="0" presId="urn:microsoft.com/office/officeart/2005/8/layout/vList6"/>
    <dgm:cxn modelId="{BBF8731D-E79D-4CE4-B246-AF43CE77ECE5}" type="presOf" srcId="{BF3883D0-7001-44C2-901B-A585C73FBE5F}" destId="{B9BF2826-A93F-484E-809F-0952285A6A23}" srcOrd="0" destOrd="0" presId="urn:microsoft.com/office/officeart/2005/8/layout/vList6"/>
    <dgm:cxn modelId="{0A0670E0-7DC9-4473-834A-EAEA3B115C35}" type="presOf" srcId="{82089FB6-1069-40A4-A70D-663009CAC143}" destId="{B9BF2826-A93F-484E-809F-0952285A6A23}" srcOrd="0" destOrd="1" presId="urn:microsoft.com/office/officeart/2005/8/layout/vList6"/>
    <dgm:cxn modelId="{7B00D9CD-E6D9-4DEC-989C-42209454A0D7}" type="presOf" srcId="{19249124-F0DD-4A7E-A6ED-2EC7309F368E}" destId="{3F539567-1F23-4E76-A758-5A862BB9EFFC}" srcOrd="0" destOrd="0" presId="urn:microsoft.com/office/officeart/2005/8/layout/vList6"/>
    <dgm:cxn modelId="{DE954ED6-D966-4ADE-B96B-11239B33A9DE}" srcId="{205E4696-CE36-40FB-8726-EC24909286A6}" destId="{B625F2EB-10E5-4149-8948-148379F6CACA}" srcOrd="0" destOrd="0" parTransId="{4538D5EC-F26F-48D5-A6E0-75ECE2C745A7}" sibTransId="{F6CBCB96-AAC9-4331-A6E3-92D55FF819FA}"/>
    <dgm:cxn modelId="{6C066DC4-8660-4F18-B635-DFAD84133BEA}" type="presOf" srcId="{C0BA452B-58F9-4D08-9C12-EE745668566A}" destId="{09D89B46-01BD-4CE7-8FF2-34FB9ACC1234}" srcOrd="0" destOrd="0" presId="urn:microsoft.com/office/officeart/2005/8/layout/vList6"/>
    <dgm:cxn modelId="{D7CB9603-4DEC-4CE0-9854-2308A7D4ACCA}" srcId="{33D1DF83-6FA8-491B-AE46-8C5470B6695B}" destId="{5ACA794B-7619-4EA6-A915-1A29521C5590}" srcOrd="0" destOrd="0" parTransId="{32282500-FB3A-4304-91B5-CDB2E162DBBD}" sibTransId="{2D0225E2-6BD3-4B84-9D92-A2D917DC64A4}"/>
    <dgm:cxn modelId="{08CE21CC-3756-41E6-8064-2A5B0585DC49}" type="presParOf" srcId="{4E63D85C-3837-4D2B-B9A0-FCAAE26FC636}" destId="{ED551B06-B7DE-448B-B9EE-0C60CE3408D6}" srcOrd="0" destOrd="0" presId="urn:microsoft.com/office/officeart/2005/8/layout/vList6"/>
    <dgm:cxn modelId="{BD03C33B-8BC0-4239-8DE2-6F52BBE0667B}" type="presParOf" srcId="{ED551B06-B7DE-448B-B9EE-0C60CE3408D6}" destId="{50818BBC-F477-4D9E-837A-21259D15C457}" srcOrd="0" destOrd="0" presId="urn:microsoft.com/office/officeart/2005/8/layout/vList6"/>
    <dgm:cxn modelId="{6DC217EB-3AC5-4D9C-8657-615A4D991B67}" type="presParOf" srcId="{ED551B06-B7DE-448B-B9EE-0C60CE3408D6}" destId="{3F539567-1F23-4E76-A758-5A862BB9EFFC}" srcOrd="1" destOrd="0" presId="urn:microsoft.com/office/officeart/2005/8/layout/vList6"/>
    <dgm:cxn modelId="{0BAB6BD3-3CC0-4ED1-8D87-902CAF272DFB}" type="presParOf" srcId="{4E63D85C-3837-4D2B-B9A0-FCAAE26FC636}" destId="{25541B67-E6BB-4A55-AB99-60DBC347093E}" srcOrd="1" destOrd="0" presId="urn:microsoft.com/office/officeart/2005/8/layout/vList6"/>
    <dgm:cxn modelId="{D2509E5E-CBB6-445B-A477-B71A0E8A7886}" type="presParOf" srcId="{4E63D85C-3837-4D2B-B9A0-FCAAE26FC636}" destId="{670EE82C-C216-48D5-9379-19F889DB8888}" srcOrd="2" destOrd="0" presId="urn:microsoft.com/office/officeart/2005/8/layout/vList6"/>
    <dgm:cxn modelId="{4210802F-B528-49C5-8800-40F5C07F9CE6}" type="presParOf" srcId="{670EE82C-C216-48D5-9379-19F889DB8888}" destId="{09D89B46-01BD-4CE7-8FF2-34FB9ACC1234}" srcOrd="0" destOrd="0" presId="urn:microsoft.com/office/officeart/2005/8/layout/vList6"/>
    <dgm:cxn modelId="{D95DAF31-492E-414F-BE79-B540345253F2}" type="presParOf" srcId="{670EE82C-C216-48D5-9379-19F889DB8888}" destId="{B9BF2826-A93F-484E-809F-0952285A6A23}" srcOrd="1" destOrd="0" presId="urn:microsoft.com/office/officeart/2005/8/layout/vList6"/>
    <dgm:cxn modelId="{DC47D128-02AF-41DA-8B1F-EE4793207D7D}" type="presParOf" srcId="{4E63D85C-3837-4D2B-B9A0-FCAAE26FC636}" destId="{FC401293-0E6F-4BE0-9B3D-3779AF0E7BDB}" srcOrd="3" destOrd="0" presId="urn:microsoft.com/office/officeart/2005/8/layout/vList6"/>
    <dgm:cxn modelId="{8E4795A2-FDA7-49E4-8BD7-6281A8F21666}" type="presParOf" srcId="{4E63D85C-3837-4D2B-B9A0-FCAAE26FC636}" destId="{18881F29-BE38-41C9-9182-D08C73E20DEA}" srcOrd="4" destOrd="0" presId="urn:microsoft.com/office/officeart/2005/8/layout/vList6"/>
    <dgm:cxn modelId="{F82EAF90-76E5-4307-99A0-ED818541B832}" type="presParOf" srcId="{18881F29-BE38-41C9-9182-D08C73E20DEA}" destId="{BDD9785E-5988-4D9A-BEBF-25DE815D2930}" srcOrd="0" destOrd="0" presId="urn:microsoft.com/office/officeart/2005/8/layout/vList6"/>
    <dgm:cxn modelId="{38DBED3D-700A-41B9-8C4A-4F1F5AB56CA2}" type="presParOf" srcId="{18881F29-BE38-41C9-9182-D08C73E20DEA}" destId="{413D0A37-9639-43F8-AAA7-6563C960F0FF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B1B3F6A-9F40-4FC5-BE8A-C1ED92C63C53}" type="datetimeFigureOut">
              <a:rPr lang="zh-TW" altLang="en-US"/>
              <a:pPr>
                <a:defRPr/>
              </a:pPr>
              <a:t>2018/6/20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7B555D-1792-4889-97CE-3A1FB312A6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95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A7EB17-25D7-439C-99A0-F967D007C986}" type="datetimeFigureOut">
              <a:rPr lang="en-US"/>
              <a:pPr>
                <a:defRPr/>
              </a:pPr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14259F-FD71-4432-9E32-9C0F45E997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4291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29" tIns="45765" rIns="91529" bIns="457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提供桃園區書面資料（</a:t>
            </a:r>
            <a:r>
              <a:rPr lang="en-US" altLang="zh-TW" smtClean="0"/>
              <a:t>excel</a:t>
            </a:r>
            <a:r>
              <a:rPr lang="zh-TW" altLang="en-US" smtClean="0"/>
              <a:t>檔）</a:t>
            </a:r>
          </a:p>
        </p:txBody>
      </p:sp>
      <p:sp>
        <p:nvSpPr>
          <p:cNvPr id="8196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9" tIns="45765" rIns="91529" bIns="457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FAB491-12D0-4C0B-B189-06B0F94B88A9}" type="slidenum">
              <a:rPr lang="zh-TW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7863" y="4714875"/>
            <a:ext cx="54419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585" tIns="49293" rIns="98585" bIns="4929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摺頁資料</a:t>
            </a:r>
          </a:p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85" tIns="49293" rIns="98585" bIns="49293" anchor="b"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6576E4-5ECB-41D6-9005-B3E77570F6E4}" type="slidenum">
              <a:rPr lang="zh-TW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896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A8A9-8E45-4AB9-91BF-DF4BFCB93779}" type="datetime1">
              <a:rPr lang="en-US" altLang="zh-TW"/>
              <a:pPr>
                <a:defRPr/>
              </a:pPr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223F-0F38-4CCB-B119-BBFECBA2E7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462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7148-1335-4091-B655-A82FE343BFD9}" type="datetime1">
              <a:rPr lang="en-US" altLang="zh-TW"/>
              <a:pPr>
                <a:defRPr/>
              </a:pPr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5080-874F-4175-B10C-13B563A41C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425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F31B-4A3B-44BD-BBEE-DD05E226F152}" type="datetime1">
              <a:rPr lang="en-US" altLang="zh-TW"/>
              <a:pPr>
                <a:defRPr/>
              </a:pPr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ECBB-BEEA-4A0C-938E-5151279BF8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247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17287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1FD18-422C-4F47-857F-69E179524187}" type="datetime1">
              <a:rPr lang="en-US" altLang="zh-TW"/>
              <a:pPr>
                <a:defRPr/>
              </a:pPr>
              <a:t>6/20/2018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6720-C0C4-4CBA-B41A-DA823273BF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319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9EE4-0EDF-4B36-BBA4-2CFCA8CD214A}" type="datetime1">
              <a:rPr lang="en-US" altLang="zh-TW"/>
              <a:pPr>
                <a:defRPr/>
              </a:pPr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3276-BE08-4524-8271-9E762DCDF7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00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181B-E34B-44A9-8A3E-948EFE54A8DF}" type="datetime1">
              <a:rPr lang="en-US" altLang="zh-TW"/>
              <a:pPr>
                <a:defRPr/>
              </a:pPr>
              <a:t>6/20/2018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F95F-E4B0-4E7B-9031-88411E518D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61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7213-8417-4778-9EA9-E8FB2315B023}" type="datetime1">
              <a:rPr lang="en-US" altLang="zh-TW"/>
              <a:pPr>
                <a:defRPr/>
              </a:pPr>
              <a:t>6/20/2018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6301-74E5-4A21-8E54-2A7754C8C3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75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D20D-6351-42CC-BB91-43623CE7BCBD}" type="datetime1">
              <a:rPr lang="en-US" altLang="zh-TW"/>
              <a:pPr>
                <a:defRPr/>
              </a:pPr>
              <a:t>6/20/2018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F1C5-D55C-48FD-B8CB-7634F422EF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404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134CF-5E5A-42EF-915B-9534251987B3}" type="datetime1">
              <a:rPr lang="en-US" altLang="zh-TW"/>
              <a:pPr>
                <a:defRPr/>
              </a:pPr>
              <a:t>6/20/2018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F395-C8BE-48AD-8104-A569794EFC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084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FE454-040D-4B44-B8AF-5A063013596F}" type="datetime1">
              <a:rPr lang="en-US" altLang="zh-TW"/>
              <a:pPr>
                <a:defRPr/>
              </a:pPr>
              <a:t>6/20/2018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3D11-A4EB-4C7C-82D0-23D03FB8F3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542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D71D-9488-45E9-8781-2F94552F7622}" type="datetime1">
              <a:rPr lang="en-US" altLang="zh-TW"/>
              <a:pPr>
                <a:defRPr/>
              </a:pPr>
              <a:t>6/20/2018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7253-B5B1-47BC-BA95-17135AB376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637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8ADFD6-D21A-460A-BF0F-ECD908C9D523}" type="datetime1">
              <a:rPr lang="en-US" altLang="zh-TW"/>
              <a:pPr>
                <a:defRPr/>
              </a:pPr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C322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12011F-AB7F-438E-A2E7-6E910576F3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3" r:id="rId3"/>
    <p:sldLayoutId id="2147484252" r:id="rId4"/>
    <p:sldLayoutId id="2147484251" r:id="rId5"/>
    <p:sldLayoutId id="2147484250" r:id="rId6"/>
    <p:sldLayoutId id="2147484249" r:id="rId7"/>
    <p:sldLayoutId id="2147484248" r:id="rId8"/>
    <p:sldLayoutId id="2147484247" r:id="rId9"/>
    <p:sldLayoutId id="2147484246" r:id="rId10"/>
    <p:sldLayoutId id="21474842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40F4F3-54BB-4E07-B2B4-835191D15A6D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2" name="標題 1"/>
          <p:cNvSpPr>
            <a:spLocks/>
          </p:cNvSpPr>
          <p:nvPr/>
        </p:nvSpPr>
        <p:spPr bwMode="auto">
          <a:xfrm>
            <a:off x="238125" y="692150"/>
            <a:ext cx="8748713" cy="13684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kumimoji="0" lang="en-US" altLang="zh-TW" sz="5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海報體W9" pitchFamily="81" charset="-120"/>
                <a:ea typeface="華康海報體W9" pitchFamily="81" charset="-120"/>
                <a:cs typeface="Tahoma" pitchFamily="34" charset="0"/>
              </a:rPr>
              <a:t>107</a:t>
            </a:r>
            <a:r>
              <a:rPr kumimoji="0" lang="zh-TW" alt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海報體W9" pitchFamily="81" charset="-120"/>
                <a:ea typeface="華康海報體W9" pitchFamily="81" charset="-120"/>
                <a:cs typeface="Tahoma" pitchFamily="34" charset="0"/>
              </a:rPr>
              <a:t>年度龍潭國中</a:t>
            </a:r>
            <a:endParaRPr kumimoji="0" lang="en-US" altLang="zh-TW" sz="5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海報體W9" pitchFamily="81" charset="-120"/>
              <a:ea typeface="華康海報體W9" pitchFamily="81" charset="-12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kumimoji="0" lang="zh-TW" alt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海報體W9" pitchFamily="81" charset="-120"/>
                <a:ea typeface="華康海報體W9" pitchFamily="81" charset="-120"/>
                <a:cs typeface="Tahoma" pitchFamily="34" charset="0"/>
              </a:rPr>
              <a:t>志願選填宣導</a:t>
            </a:r>
            <a:endParaRPr kumimoji="0" lang="zh-TW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海報體W9" pitchFamily="81" charset="-120"/>
              <a:ea typeface="華康海報體W9" pitchFamily="81" charset="-120"/>
              <a:cs typeface="Tahoma" pitchFamily="34" charset="0"/>
            </a:endParaRPr>
          </a:p>
        </p:txBody>
      </p:sp>
      <p:sp>
        <p:nvSpPr>
          <p:cNvPr id="3" name="副標題 2"/>
          <p:cNvSpPr>
            <a:spLocks/>
          </p:cNvSpPr>
          <p:nvPr/>
        </p:nvSpPr>
        <p:spPr bwMode="auto">
          <a:xfrm>
            <a:off x="179388" y="1628775"/>
            <a:ext cx="6264275" cy="15843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endParaRPr kumimoji="0" lang="en-US" alt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志願序計分說明</a:t>
            </a:r>
            <a:endParaRPr lang="zh-TW" altLang="en-US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zh-TW" altLang="zh-TW" sz="2800" dirty="0" smtClean="0"/>
              <a:t>志願序別</a:t>
            </a:r>
            <a:r>
              <a:rPr lang="en-US" altLang="zh-TW" sz="2800" dirty="0" smtClean="0"/>
              <a:t>1</a:t>
            </a:r>
            <a:r>
              <a:rPr lang="zh-TW" altLang="zh-TW" sz="2800" dirty="0" smtClean="0"/>
              <a:t>、</a:t>
            </a:r>
            <a:r>
              <a:rPr lang="en-US" altLang="zh-TW" sz="2800" dirty="0" smtClean="0"/>
              <a:t>2</a:t>
            </a:r>
            <a:r>
              <a:rPr lang="zh-TW" altLang="zh-TW" sz="2800" dirty="0" smtClean="0"/>
              <a:t>、</a:t>
            </a:r>
            <a:r>
              <a:rPr lang="en-US" altLang="zh-TW" sz="2800" dirty="0" smtClean="0"/>
              <a:t>3</a:t>
            </a:r>
            <a:r>
              <a:rPr lang="zh-TW" altLang="zh-TW" sz="2800" dirty="0" smtClean="0"/>
              <a:t>志願</a:t>
            </a:r>
            <a:r>
              <a:rPr lang="en-US" altLang="zh-TW" sz="2800" dirty="0" smtClean="0"/>
              <a:t>15</a:t>
            </a:r>
            <a:r>
              <a:rPr lang="zh-TW" altLang="zh-TW" sz="2800" dirty="0" smtClean="0"/>
              <a:t>分，</a:t>
            </a:r>
            <a:r>
              <a:rPr lang="en-US" altLang="zh-TW" sz="2800" dirty="0" smtClean="0"/>
              <a:t>4</a:t>
            </a:r>
            <a:r>
              <a:rPr lang="zh-TW" altLang="zh-TW" sz="2800" dirty="0" smtClean="0"/>
              <a:t>、</a:t>
            </a:r>
            <a:r>
              <a:rPr lang="en-US" altLang="zh-TW" sz="2800" dirty="0" smtClean="0"/>
              <a:t>5</a:t>
            </a:r>
            <a:r>
              <a:rPr lang="zh-TW" altLang="zh-TW" sz="2800" dirty="0" smtClean="0"/>
              <a:t>、</a:t>
            </a:r>
            <a:r>
              <a:rPr lang="en-US" altLang="zh-TW" sz="2800" dirty="0" smtClean="0"/>
              <a:t>6</a:t>
            </a:r>
            <a:r>
              <a:rPr lang="zh-TW" altLang="zh-TW" sz="2800" dirty="0" smtClean="0"/>
              <a:t>志願</a:t>
            </a:r>
            <a:r>
              <a:rPr lang="en-US" altLang="zh-TW" sz="2800" dirty="0" smtClean="0"/>
              <a:t>12</a:t>
            </a:r>
            <a:r>
              <a:rPr lang="zh-TW" altLang="zh-TW" sz="2800" dirty="0" smtClean="0"/>
              <a:t>分，</a:t>
            </a:r>
            <a:r>
              <a:rPr lang="zh-TW" altLang="en-US" sz="2800" dirty="0" smtClean="0"/>
              <a:t>依此類推</a:t>
            </a:r>
            <a:r>
              <a:rPr lang="en-US" altLang="zh-TW" sz="2800" dirty="0" smtClean="0"/>
              <a:t>…</a:t>
            </a:r>
            <a:r>
              <a:rPr lang="en-US" altLang="zh-TW" sz="2800" dirty="0" smtClean="0">
                <a:solidFill>
                  <a:srgbClr val="0000CC"/>
                </a:solidFill>
              </a:rPr>
              <a:t>16</a:t>
            </a:r>
            <a:r>
              <a:rPr lang="zh-TW" altLang="zh-TW" sz="2800" dirty="0" smtClean="0">
                <a:solidFill>
                  <a:srgbClr val="0000CC"/>
                </a:solidFill>
              </a:rPr>
              <a:t>至</a:t>
            </a:r>
            <a:r>
              <a:rPr lang="en-US" altLang="zh-TW" sz="2800" dirty="0" smtClean="0">
                <a:solidFill>
                  <a:srgbClr val="0000CC"/>
                </a:solidFill>
              </a:rPr>
              <a:t>30</a:t>
            </a:r>
            <a:r>
              <a:rPr lang="zh-TW" altLang="zh-TW" sz="2800" dirty="0" smtClean="0">
                <a:solidFill>
                  <a:srgbClr val="0000CC"/>
                </a:solidFill>
              </a:rPr>
              <a:t>志願</a:t>
            </a:r>
            <a:r>
              <a:rPr lang="en-US" altLang="zh-TW" sz="2800" dirty="0" smtClean="0">
                <a:solidFill>
                  <a:srgbClr val="0000CC"/>
                </a:solidFill>
              </a:rPr>
              <a:t>1</a:t>
            </a:r>
            <a:r>
              <a:rPr lang="zh-TW" altLang="zh-TW" sz="2800" dirty="0" smtClean="0">
                <a:solidFill>
                  <a:srgbClr val="0000CC"/>
                </a:solidFill>
              </a:rPr>
              <a:t>分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zh-TW" altLang="zh-TW" sz="2800" dirty="0" smtClean="0"/>
              <a:t>總積分完全相同</a:t>
            </a:r>
            <a:r>
              <a:rPr lang="zh-TW" altLang="en-US" sz="2800" dirty="0" smtClean="0"/>
              <a:t>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繼續</a:t>
            </a:r>
            <a:r>
              <a:rPr lang="zh-TW" altLang="zh-TW" sz="2800" dirty="0" smtClean="0"/>
              <a:t>進行超額比序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低收入</a:t>
            </a:r>
            <a:r>
              <a:rPr lang="zh-TW" altLang="en-US" sz="2800" dirty="0" smtClean="0">
                <a:latin typeface="新細明體" pitchFamily="18" charset="-120"/>
                <a:ea typeface="新細明體" pitchFamily="18" charset="-120"/>
              </a:rPr>
              <a:t>→</a:t>
            </a:r>
            <a:r>
              <a:rPr lang="zh-TW" altLang="en-US" sz="2800" dirty="0" smtClean="0"/>
              <a:t>適性</a:t>
            </a:r>
            <a:r>
              <a:rPr lang="zh-TW" altLang="en-US" sz="2800" dirty="0" smtClean="0">
                <a:latin typeface="新細明體" pitchFamily="18" charset="-120"/>
                <a:ea typeface="新細明體" pitchFamily="18" charset="-120"/>
              </a:rPr>
              <a:t>輔導→多元學習→教育會考</a:t>
            </a:r>
            <a:r>
              <a:rPr lang="en-US" altLang="zh-TW" sz="2800" dirty="0" smtClean="0">
                <a:latin typeface="新細明體" pitchFamily="18" charset="-120"/>
                <a:ea typeface="新細明體" pitchFamily="18" charset="-120"/>
              </a:rPr>
              <a:t>…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，比序至「志願序」項目時，</a:t>
            </a:r>
            <a:r>
              <a:rPr lang="zh-TW" altLang="en-US" sz="2800" dirty="0" smtClean="0"/>
              <a:t>所填</a:t>
            </a:r>
            <a:r>
              <a:rPr lang="zh-TW" altLang="zh-TW" sz="2800" dirty="0" smtClean="0"/>
              <a:t>志願</a:t>
            </a:r>
            <a:r>
              <a:rPr lang="zh-TW" altLang="en-US" sz="2800" dirty="0" smtClean="0"/>
              <a:t>順</a:t>
            </a:r>
            <a:r>
              <a:rPr lang="zh-TW" altLang="zh-TW" sz="2800" dirty="0" smtClean="0"/>
              <a:t>序在前者將優先錄取。</a:t>
            </a:r>
            <a:endParaRPr lang="en-US" altLang="zh-TW" sz="2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sz="2800" dirty="0" smtClean="0"/>
              <a:t>舉例：</a:t>
            </a:r>
            <a:endParaRPr lang="en-US" altLang="zh-TW" sz="2800" dirty="0" smtClean="0"/>
          </a:p>
          <a:p>
            <a:pPr eaLnBrk="1" hangingPunct="1">
              <a:spcBef>
                <a:spcPct val="0"/>
              </a:spcBef>
              <a:defRPr/>
            </a:pPr>
            <a:endParaRPr lang="zh-TW" altLang="zh-TW" dirty="0" smtClean="0"/>
          </a:p>
          <a:p>
            <a:pPr eaLnBrk="1" hangingPunct="1">
              <a:spcBef>
                <a:spcPct val="0"/>
              </a:spcBef>
              <a:defRPr/>
            </a:pPr>
            <a:endParaRPr lang="zh-TW" altLang="en-US" dirty="0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DD0E69-7D35-4FD3-862B-63879111B56D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9750" y="4238625"/>
          <a:ext cx="7848600" cy="235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</a:tblGrid>
              <a:tr h="640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志願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序別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4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5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6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7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</a:tr>
              <a:tr h="10789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校、科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桃高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陽明</a:t>
                      </a:r>
                      <a:endParaRPr lang="en-US" altLang="zh-TW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普通科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永豐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壽山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壽山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應外科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南崁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振聲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應外科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</a:tr>
              <a:tr h="640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志願序積分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9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志願選填說明</a:t>
            </a:r>
            <a:r>
              <a:rPr lang="en-US" altLang="zh-TW" dirty="0" smtClean="0"/>
              <a:t>(</a:t>
            </a:r>
            <a:r>
              <a:rPr lang="zh-TW" altLang="en-US" dirty="0" smtClean="0"/>
              <a:t>規則一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47700" y="2420938"/>
          <a:ext cx="7888288" cy="40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640"/>
                <a:gridCol w="788640"/>
                <a:gridCol w="788640"/>
                <a:gridCol w="788640"/>
                <a:gridCol w="788640"/>
                <a:gridCol w="788640"/>
                <a:gridCol w="788640"/>
                <a:gridCol w="788640"/>
                <a:gridCol w="789584"/>
                <a:gridCol w="789584"/>
              </a:tblGrid>
              <a:tr h="8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順序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8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9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8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學校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中大壢中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內壢高中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平鎮高中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楊梅高中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龍潭高中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龍潭高中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北科附</a:t>
                      </a:r>
                      <a:r>
                        <a:rPr lang="zh-TW" sz="2400" kern="100" dirty="0" smtClean="0">
                          <a:effectLst/>
                        </a:rPr>
                        <a:t>工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六和高中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大溪高中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8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科別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普通科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普通科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普通科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綜</a:t>
                      </a:r>
                      <a:r>
                        <a:rPr lang="zh-TW" altLang="en-US" sz="2400" kern="100" dirty="0" smtClean="0">
                          <a:effectLst/>
                        </a:rPr>
                        <a:t>合高中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普通科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機械科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模具科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機電科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普通科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8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志願序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48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積分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9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sp>
        <p:nvSpPr>
          <p:cNvPr id="185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D66E0B-F5EB-49B7-8E2B-91655A6E2140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288" y="1412875"/>
            <a:ext cx="8391525" cy="135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高中職普通科及綜合高中志願分數計算方式：</a:t>
            </a:r>
            <a:endParaRPr lang="en-US" altLang="zh-TW" sz="3200" b="1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32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zh-TW" altLang="en-US" sz="3200" b="1" smtClean="0">
                <a:solidFill>
                  <a:srgbClr val="D14224"/>
                </a:solidFill>
                <a:latin typeface="新細明體" pitchFamily="18" charset="-120"/>
                <a:ea typeface="微軟正黑體" pitchFamily="34" charset="-120"/>
                <a:cs typeface="Times New Roman" pitchFamily="18" charset="0"/>
              </a:rPr>
              <a:t>「</a:t>
            </a:r>
            <a:r>
              <a:rPr lang="zh-TW" altLang="en-US" sz="3200" b="1" smtClean="0">
                <a:solidFill>
                  <a:srgbClr val="D14224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一校為一個志願序</a:t>
            </a:r>
            <a:r>
              <a:rPr lang="zh-TW" altLang="en-US" sz="3200" b="1" smtClean="0">
                <a:solidFill>
                  <a:srgbClr val="D14224"/>
                </a:solidFill>
                <a:latin typeface="新細明體" pitchFamily="18" charset="-120"/>
                <a:cs typeface="Times New Roman" pitchFamily="18" charset="0"/>
              </a:rPr>
              <a:t>」</a:t>
            </a:r>
            <a:r>
              <a:rPr lang="zh-TW" altLang="en-US" sz="32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>
              <a:defRPr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志願選填說明</a:t>
            </a:r>
            <a:r>
              <a:rPr lang="en-US" altLang="zh-TW" dirty="0" smtClean="0"/>
              <a:t>(</a:t>
            </a:r>
            <a:r>
              <a:rPr lang="zh-TW" altLang="en-US" dirty="0" smtClean="0"/>
              <a:t>規則二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</p:nvPr>
        </p:nvGraphicFramePr>
        <p:xfrm>
          <a:off x="684213" y="2636838"/>
          <a:ext cx="8208964" cy="3816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59"/>
                <a:gridCol w="849341"/>
                <a:gridCol w="820700"/>
                <a:gridCol w="820700"/>
                <a:gridCol w="820700"/>
                <a:gridCol w="820700"/>
                <a:gridCol w="820700"/>
                <a:gridCol w="820700"/>
                <a:gridCol w="821682"/>
                <a:gridCol w="821682"/>
              </a:tblGrid>
              <a:tr h="763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+mj-ea"/>
                          <a:ea typeface="+mj-ea"/>
                        </a:rPr>
                        <a:t>順序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學校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中壢家商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壽山高中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育達高中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治平高中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+mj-ea"/>
                          <a:ea typeface="+mj-ea"/>
                        </a:rPr>
                        <a:t>新興</a:t>
                      </a:r>
                      <a:r>
                        <a:rPr lang="zh-TW" sz="2400" kern="100" dirty="0" smtClean="0">
                          <a:effectLst/>
                          <a:latin typeface="+mj-ea"/>
                          <a:ea typeface="+mj-ea"/>
                        </a:rPr>
                        <a:t>高中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育達高中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4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+mj-ea"/>
                          <a:ea typeface="+mj-ea"/>
                        </a:rPr>
                        <a:t>科別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國際貿易科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國際貿易科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資料處理科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+mj-ea"/>
                          <a:ea typeface="+mj-ea"/>
                        </a:rPr>
                        <a:t>商業經營</a:t>
                      </a:r>
                      <a:r>
                        <a:rPr lang="zh-TW" sz="2000" kern="100" dirty="0" smtClean="0">
                          <a:effectLst/>
                          <a:latin typeface="+mj-ea"/>
                          <a:ea typeface="+mj-ea"/>
                        </a:rPr>
                        <a:t>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電子商務科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+mj-ea"/>
                          <a:ea typeface="+mj-ea"/>
                          <a:cs typeface="Times New Roman"/>
                        </a:rPr>
                        <a:t>資訊科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資訊科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志願序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積分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5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47B853-834E-4057-9BBF-0AD4717CB53A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825" y="1484313"/>
            <a:ext cx="8802688" cy="12938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solidFill>
                  <a:srgbClr val="7030A0"/>
                </a:solidFill>
                <a:latin typeface="+mj-ea"/>
                <a:ea typeface="+mj-ea"/>
                <a:cs typeface="Times New Roman" pitchFamily="18" charset="0"/>
              </a:rPr>
              <a:t>高中職職業類</a:t>
            </a:r>
            <a:r>
              <a:rPr lang="zh-TW" altLang="en-US" sz="3200" b="1" dirty="0" smtClean="0">
                <a:solidFill>
                  <a:srgbClr val="7030A0"/>
                </a:solidFill>
                <a:latin typeface="+mj-ea"/>
                <a:ea typeface="+mj-ea"/>
                <a:cs typeface="Times New Roman" pitchFamily="18" charset="0"/>
              </a:rPr>
              <a:t>科志願</a:t>
            </a:r>
            <a:r>
              <a:rPr lang="zh-TW" altLang="en-US" sz="3200" b="1" dirty="0">
                <a:solidFill>
                  <a:srgbClr val="7030A0"/>
                </a:solidFill>
                <a:latin typeface="+mj-ea"/>
                <a:ea typeface="+mj-ea"/>
                <a:cs typeface="Times New Roman" pitchFamily="18" charset="0"/>
              </a:rPr>
              <a:t>分數計算方式：</a:t>
            </a:r>
            <a:endParaRPr lang="en-US" altLang="zh-TW" sz="3200" b="1" dirty="0">
              <a:solidFill>
                <a:srgbClr val="7030A0"/>
              </a:solidFill>
              <a:latin typeface="+mj-ea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「跨校同一</a:t>
            </a:r>
            <a:r>
              <a:rPr lang="zh-TW" altLang="en-US" sz="2800" b="1" u="sng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職群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，連續選填」</a:t>
            </a:r>
            <a:r>
              <a:rPr lang="zh-TW" altLang="en-US" sz="2800" b="1" dirty="0">
                <a:solidFill>
                  <a:srgbClr val="7030A0"/>
                </a:solidFill>
                <a:latin typeface="+mj-ea"/>
                <a:ea typeface="+mj-ea"/>
                <a:cs typeface="Times New Roman" pitchFamily="18" charset="0"/>
              </a:rPr>
              <a:t>，視為同一志願序計分。</a:t>
            </a:r>
            <a:endParaRPr lang="zh-TW" altLang="en-US" sz="2800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algn="ctr">
              <a:defRPr/>
            </a:pP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6375" y="4149725"/>
            <a:ext cx="5759450" cy="11509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 flipV="1">
            <a:off x="468313" y="4581525"/>
            <a:ext cx="1008062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-4763" y="3860800"/>
            <a:ext cx="615951" cy="143986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商管群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普通科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含綜合高中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與職業類科志願選填計分方式區別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54025" y="14954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舉例：</a:t>
            </a:r>
            <a:r>
              <a:rPr lang="en-US" altLang="zh-TW" sz="2800" smtClean="0"/>
              <a:t>A</a:t>
            </a:r>
            <a:r>
              <a:rPr lang="zh-TW" altLang="en-US" sz="2800" smtClean="0"/>
              <a:t>生</a:t>
            </a:r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r>
              <a:rPr lang="en-US" altLang="zh-TW" sz="2800" smtClean="0"/>
              <a:t>B</a:t>
            </a:r>
            <a:r>
              <a:rPr lang="zh-TW" altLang="en-US" sz="2800" smtClean="0"/>
              <a:t>生</a:t>
            </a:r>
            <a:endParaRPr lang="en-US" altLang="zh-TW" sz="2800" smtClean="0"/>
          </a:p>
          <a:p>
            <a:pPr eaLnBrk="1" hangingPunct="1"/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FB525-7CAC-4A6F-A067-23CF91C97FF2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18525" name="Group 93"/>
          <p:cNvGraphicFramePr>
            <a:graphicFrameLocks noGrp="1"/>
          </p:cNvGraphicFramePr>
          <p:nvPr/>
        </p:nvGraphicFramePr>
        <p:xfrm>
          <a:off x="900113" y="2095500"/>
          <a:ext cx="7848600" cy="1989139"/>
        </p:xfrm>
        <a:graphic>
          <a:graphicData uri="http://schemas.openxmlformats.org/drawingml/2006/table">
            <a:tbl>
              <a:tblPr/>
              <a:tblGrid>
                <a:gridCol w="1079500"/>
                <a:gridCol w="882650"/>
                <a:gridCol w="989657"/>
                <a:gridCol w="972493"/>
                <a:gridCol w="981075"/>
                <a:gridCol w="981075"/>
                <a:gridCol w="981075"/>
                <a:gridCol w="981075"/>
              </a:tblGrid>
              <a:tr h="397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順序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校、科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桃高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陽明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永豐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壽山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壢商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綜高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龍潭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育達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579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志願序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積分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9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</a:tr>
              <a:tr h="372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志願序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55650" y="4573588"/>
          <a:ext cx="7920037" cy="195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938"/>
                <a:gridCol w="881949"/>
                <a:gridCol w="1012912"/>
                <a:gridCol w="1027054"/>
                <a:gridCol w="1041196"/>
                <a:gridCol w="932851"/>
                <a:gridCol w="1008071"/>
                <a:gridCol w="936066"/>
              </a:tblGrid>
              <a:tr h="3657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順序</a:t>
                      </a:r>
                      <a:endParaRPr lang="zh-TW" altLang="en-US" sz="16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4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5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6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7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</a:tr>
              <a:tr h="6402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校、科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壽山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國貿科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壢商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國貿科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壢商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商經科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壢商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資處科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壢家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資處科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壽山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南崁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</a:tr>
              <a:tr h="5791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志願序</a:t>
                      </a:r>
                      <a:endParaRPr lang="en-US" altLang="zh-TW" sz="1600" dirty="0" smtClean="0"/>
                    </a:p>
                    <a:p>
                      <a:pPr algn="ctr"/>
                      <a:r>
                        <a:rPr lang="zh-TW" altLang="en-US" sz="1600" dirty="0" smtClean="0"/>
                        <a:t>積分</a:t>
                      </a:r>
                      <a:endParaRPr lang="zh-TW" altLang="en-US" sz="16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志願序</a:t>
                      </a:r>
                      <a:endParaRPr lang="zh-TW" altLang="en-US" sz="16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框架 2"/>
          <p:cNvSpPr/>
          <p:nvPr/>
        </p:nvSpPr>
        <p:spPr>
          <a:xfrm>
            <a:off x="1979613" y="3168650"/>
            <a:ext cx="8636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2916238" y="3168650"/>
            <a:ext cx="8636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框架 8"/>
          <p:cNvSpPr/>
          <p:nvPr/>
        </p:nvSpPr>
        <p:spPr>
          <a:xfrm>
            <a:off x="3851275" y="3168650"/>
            <a:ext cx="86518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868863" y="3168650"/>
            <a:ext cx="8636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7740650" y="3157538"/>
            <a:ext cx="94297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1835150" y="5589588"/>
            <a:ext cx="489743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6807200" y="5589588"/>
            <a:ext cx="86518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7740650" y="5589588"/>
            <a:ext cx="8636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5884863" y="3168650"/>
            <a:ext cx="8636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6808788" y="3157538"/>
            <a:ext cx="8636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不良</a:t>
            </a:r>
            <a:r>
              <a:rPr lang="zh-TW" altLang="zh-TW" dirty="0" smtClean="0"/>
              <a:t>填</a:t>
            </a:r>
            <a:r>
              <a:rPr lang="zh-TW" altLang="zh-TW" dirty="0"/>
              <a:t>法一</a:t>
            </a:r>
            <a:endParaRPr lang="zh-TW" altLang="en-US" dirty="0"/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</p:nvPr>
        </p:nvGraphicFramePr>
        <p:xfrm>
          <a:off x="684213" y="1916113"/>
          <a:ext cx="7920036" cy="4392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814"/>
                <a:gridCol w="791814"/>
                <a:gridCol w="791814"/>
                <a:gridCol w="791814"/>
                <a:gridCol w="791814"/>
                <a:gridCol w="791814"/>
                <a:gridCol w="791814"/>
                <a:gridCol w="791814"/>
                <a:gridCol w="792762"/>
                <a:gridCol w="792762"/>
              </a:tblGrid>
              <a:tr h="67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+mj-ea"/>
                          <a:ea typeface="+mj-ea"/>
                        </a:rPr>
                        <a:t>順序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67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學校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中壢家商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中壢家商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中壢家商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育達高中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治平高中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育達高中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育達高中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1013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科別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國際貿易科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流行服飾科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資料處理科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+mj-ea"/>
                          <a:ea typeface="+mj-ea"/>
                        </a:rPr>
                        <a:t>商業經營</a:t>
                      </a:r>
                      <a:r>
                        <a:rPr lang="zh-TW" sz="2000" kern="100" dirty="0" smtClean="0">
                          <a:effectLst/>
                          <a:latin typeface="+mj-ea"/>
                          <a:ea typeface="+mj-ea"/>
                        </a:rPr>
                        <a:t>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電子商務科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會計事務科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資訊科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67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志願序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337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積分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1013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職群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商管群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家政群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商管群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電機電子群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sp>
        <p:nvSpPr>
          <p:cNvPr id="2158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F98F85-FA43-42F9-A7FD-7784732BC788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388" y="1235075"/>
            <a:ext cx="864076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TW" sz="2800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zh-TW" altLang="en-US" sz="2800" dirty="0">
                <a:latin typeface="Calibri" pitchFamily="34" charset="0"/>
                <a:cs typeface="Times New Roman" pitchFamily="18" charset="0"/>
              </a:rPr>
              <a:t>跨校不同職群</a:t>
            </a:r>
            <a:r>
              <a:rPr lang="en-US" altLang="zh-TW" sz="2800" dirty="0">
                <a:latin typeface="Calibri" pitchFamily="34" charset="0"/>
                <a:cs typeface="Times New Roman" pitchFamily="18" charset="0"/>
              </a:rPr>
              <a:t>)</a:t>
            </a: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不良填</a:t>
            </a:r>
            <a:r>
              <a:rPr lang="zh-TW" altLang="en-US" dirty="0"/>
              <a:t>法二</a:t>
            </a: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</p:nvPr>
        </p:nvGraphicFramePr>
        <p:xfrm>
          <a:off x="684213" y="2103438"/>
          <a:ext cx="7848600" cy="4248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672"/>
                <a:gridCol w="784672"/>
                <a:gridCol w="784672"/>
                <a:gridCol w="784672"/>
                <a:gridCol w="784672"/>
                <a:gridCol w="784672"/>
                <a:gridCol w="784672"/>
                <a:gridCol w="784672"/>
                <a:gridCol w="785612"/>
                <a:gridCol w="785612"/>
              </a:tblGrid>
              <a:tr h="653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+mj-ea"/>
                          <a:ea typeface="+mj-ea"/>
                        </a:rPr>
                        <a:t>順序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653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學校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龍潭高中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龍潭高中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+mj-ea"/>
                          <a:ea typeface="+mj-ea"/>
                        </a:rPr>
                        <a:t>龍潭高中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smtClean="0">
                          <a:effectLst/>
                          <a:latin typeface="+mj-ea"/>
                          <a:ea typeface="+mj-ea"/>
                        </a:rPr>
                        <a:t>北科附</a:t>
                      </a:r>
                      <a:r>
                        <a:rPr lang="zh-TW" sz="2000" b="0" kern="100" smtClean="0">
                          <a:effectLst/>
                          <a:latin typeface="+mj-ea"/>
                          <a:ea typeface="+mj-ea"/>
                        </a:rPr>
                        <a:t>工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楊梅高中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壽山高中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楊梅高中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壽山高中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980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科別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普通科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造園科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機械科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模具科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資訊科科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國際貿易科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+mj-ea"/>
                          <a:ea typeface="+mj-ea"/>
                          <a:cs typeface="Times New Roman"/>
                        </a:rPr>
                        <a:t>綜合高中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廣告設計科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653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志願序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326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積分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980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職群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普通科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農業群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機械群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電機電子群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商管群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綜合高中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+mj-ea"/>
                          <a:ea typeface="+mj-ea"/>
                        </a:rPr>
                        <a:t>設計群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sp>
        <p:nvSpPr>
          <p:cNvPr id="226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EDBF81-996D-4A3A-9A53-6C1B753A2DAE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2288" y="1044575"/>
            <a:ext cx="6164262" cy="10779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TW" sz="3200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zh-TW" altLang="en-US" sz="3200" dirty="0">
                <a:latin typeface="Calibri" pitchFamily="34" charset="0"/>
                <a:cs typeface="Times New Roman" pitchFamily="18" charset="0"/>
              </a:rPr>
              <a:t>國立迷思</a:t>
            </a:r>
            <a:r>
              <a:rPr lang="en-US" altLang="zh-TW" sz="3200" dirty="0">
                <a:latin typeface="Calibri" pitchFamily="34" charset="0"/>
                <a:cs typeface="Times New Roman" pitchFamily="18" charset="0"/>
              </a:rPr>
              <a:t>—</a:t>
            </a:r>
            <a:r>
              <a:rPr lang="zh-TW" altLang="en-US" sz="3200" dirty="0">
                <a:latin typeface="Calibri" pitchFamily="34" charset="0"/>
                <a:cs typeface="Times New Roman" pitchFamily="18" charset="0"/>
              </a:rPr>
              <a:t>興趣廣泛、方向未定</a:t>
            </a:r>
            <a:r>
              <a:rPr lang="en-US" altLang="zh-TW" sz="3200" dirty="0">
                <a:latin typeface="Calibri" pitchFamily="34" charset="0"/>
                <a:cs typeface="Times New Roman" pitchFamily="18" charset="0"/>
              </a:rPr>
              <a:t>)—</a:t>
            </a:r>
            <a:r>
              <a:rPr lang="zh-TW" altLang="en-US" sz="3200" b="1" dirty="0">
                <a:solidFill>
                  <a:srgbClr val="FF0000"/>
                </a:solidFill>
                <a:latin typeface="華康POP1體W5" pitchFamily="81" charset="-120"/>
                <a:ea typeface="華康POP1體W5" pitchFamily="81" charset="-120"/>
                <a:cs typeface="Times New Roman" pitchFamily="18" charset="0"/>
              </a:rPr>
              <a:t>浪費志願分數</a:t>
            </a:r>
            <a:endParaRPr lang="en-US" altLang="zh-TW" sz="3200" b="1" dirty="0">
              <a:solidFill>
                <a:srgbClr val="FF0000"/>
              </a:solidFill>
              <a:latin typeface="華康POP1體W5" pitchFamily="81" charset="-120"/>
              <a:ea typeface="華康POP1體W5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不良</a:t>
            </a:r>
            <a:r>
              <a:rPr lang="zh-TW" altLang="zh-TW" dirty="0" smtClean="0"/>
              <a:t>填</a:t>
            </a:r>
            <a:r>
              <a:rPr lang="zh-TW" altLang="zh-TW" dirty="0"/>
              <a:t>法三</a:t>
            </a:r>
            <a:endParaRPr lang="zh-TW" altLang="en-US" dirty="0"/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zh-TW" dirty="0"/>
              <a:t>(</a:t>
            </a:r>
            <a:r>
              <a:rPr lang="zh-TW" altLang="zh-TW" dirty="0"/>
              <a:t>情感堅貞、始終如一 </a:t>
            </a:r>
            <a:r>
              <a:rPr lang="en-US" altLang="zh-TW" dirty="0"/>
              <a:t>— </a:t>
            </a:r>
            <a:r>
              <a:rPr lang="zh-TW" altLang="zh-TW" dirty="0"/>
              <a:t>志願太少</a:t>
            </a:r>
            <a:r>
              <a:rPr lang="en-US" altLang="zh-TW" dirty="0"/>
              <a:t>)</a:t>
            </a:r>
            <a:endParaRPr lang="zh-TW" altLang="zh-TW" dirty="0"/>
          </a:p>
          <a:p>
            <a:pPr>
              <a:defRPr/>
            </a:pPr>
            <a:endParaRPr lang="zh-TW" altLang="en-US" dirty="0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9712DD-1154-4424-9444-E821904AC24F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23630" name="Group 78"/>
          <p:cNvGraphicFramePr>
            <a:graphicFrameLocks noGrp="1"/>
          </p:cNvGraphicFramePr>
          <p:nvPr/>
        </p:nvGraphicFramePr>
        <p:xfrm>
          <a:off x="900113" y="1989138"/>
          <a:ext cx="7632700" cy="4394202"/>
        </p:xfrm>
        <a:graphic>
          <a:graphicData uri="http://schemas.openxmlformats.org/drawingml/2006/table">
            <a:tbl>
              <a:tblPr/>
              <a:tblGrid>
                <a:gridCol w="763587"/>
                <a:gridCol w="762000"/>
                <a:gridCol w="763588"/>
                <a:gridCol w="763587"/>
                <a:gridCol w="762000"/>
                <a:gridCol w="865188"/>
                <a:gridCol w="661987"/>
                <a:gridCol w="762000"/>
                <a:gridCol w="765175"/>
                <a:gridCol w="763588"/>
              </a:tblGrid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順序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1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4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學校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龍潭高中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大溪高</a:t>
                      </a:r>
                      <a:r>
                        <a:rPr kumimoji="0" lang="zh-TW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中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龍潭高中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北科附工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1198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科別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普通科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普通科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機械科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農場經營科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志願序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積分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15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15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15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微軟正黑體" panose="020B0604030504040204" pitchFamily="34" charset="-120"/>
                        </a:rPr>
                        <a:t>職群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不良</a:t>
            </a:r>
            <a:r>
              <a:rPr lang="zh-TW" altLang="zh-TW" dirty="0" smtClean="0"/>
              <a:t>填</a:t>
            </a:r>
            <a:r>
              <a:rPr lang="zh-TW" altLang="zh-TW" dirty="0"/>
              <a:t>法四</a:t>
            </a:r>
            <a:endParaRPr lang="zh-TW" altLang="en-US" dirty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000625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zh-TW" altLang="zh-TW" sz="2800" dirty="0" smtClean="0">
                <a:solidFill>
                  <a:srgbClr val="FF0000"/>
                </a:solidFill>
              </a:rPr>
              <a:t>自視過高、一瀉千里、高分低就</a:t>
            </a:r>
            <a:r>
              <a:rPr lang="en-US" altLang="zh-TW" sz="2800" dirty="0" smtClean="0">
                <a:solidFill>
                  <a:srgbClr val="FF0000"/>
                </a:solidFill>
              </a:rPr>
              <a:t>)—</a:t>
            </a:r>
            <a:r>
              <a:rPr lang="zh-TW" altLang="zh-TW" sz="2800" dirty="0" smtClean="0">
                <a:solidFill>
                  <a:srgbClr val="FF0000"/>
                </a:solidFill>
              </a:rPr>
              <a:t>錄取</a:t>
            </a:r>
            <a:r>
              <a:rPr lang="zh-TW" altLang="en-US" sz="2800" dirty="0" smtClean="0">
                <a:solidFill>
                  <a:srgbClr val="FF0000"/>
                </a:solidFill>
              </a:rPr>
              <a:t>漢英</a:t>
            </a:r>
            <a:r>
              <a:rPr lang="zh-TW" altLang="zh-TW" sz="2800" dirty="0" smtClean="0">
                <a:solidFill>
                  <a:srgbClr val="FF0000"/>
                </a:solidFill>
              </a:rPr>
              <a:t>高中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zh-TW" sz="2400" dirty="0" smtClean="0"/>
              <a:t>周小王同學會考成績</a:t>
            </a:r>
            <a:r>
              <a:rPr lang="en-US" altLang="zh-TW" sz="2400" dirty="0" smtClean="0"/>
              <a:t>(A.A.B++.B+.B+)</a:t>
            </a:r>
            <a:r>
              <a:rPr lang="zh-TW" altLang="zh-TW" sz="2400" dirty="0" smtClean="0"/>
              <a:t>，比序積分</a:t>
            </a:r>
            <a:r>
              <a:rPr lang="en-US" altLang="zh-TW" sz="2400" dirty="0" smtClean="0"/>
              <a:t>94</a:t>
            </a:r>
            <a:r>
              <a:rPr lang="zh-TW" altLang="zh-TW" sz="2400" dirty="0" smtClean="0"/>
              <a:t>分，積點</a:t>
            </a:r>
            <a:r>
              <a:rPr lang="en-US" altLang="zh-TW" sz="2400" dirty="0" smtClean="0">
                <a:solidFill>
                  <a:srgbClr val="FF0000"/>
                </a:solidFill>
              </a:rPr>
              <a:t>22</a:t>
            </a:r>
            <a:r>
              <a:rPr lang="zh-TW" altLang="zh-TW" sz="2400" dirty="0" smtClean="0"/>
              <a:t>點，全</a:t>
            </a:r>
            <a:r>
              <a:rPr lang="zh-TW" altLang="en-US" sz="2400" dirty="0" smtClean="0"/>
              <a:t>市</a:t>
            </a:r>
            <a:r>
              <a:rPr lang="zh-TW" altLang="zh-TW" sz="2400" dirty="0" smtClean="0"/>
              <a:t>排名第</a:t>
            </a:r>
            <a:r>
              <a:rPr lang="en-US" altLang="zh-TW" sz="2400" dirty="0" smtClean="0"/>
              <a:t>4200~4300</a:t>
            </a:r>
            <a:r>
              <a:rPr lang="zh-TW" altLang="zh-TW" sz="2400" dirty="0" smtClean="0"/>
              <a:t>名，若每少</a:t>
            </a:r>
            <a:r>
              <a:rPr lang="en-US" altLang="zh-TW" sz="2400" dirty="0" smtClean="0"/>
              <a:t>3</a:t>
            </a:r>
            <a:r>
              <a:rPr lang="zh-TW" altLang="zh-TW" sz="2400" dirty="0" smtClean="0"/>
              <a:t>分平均排名掉</a:t>
            </a:r>
            <a:r>
              <a:rPr lang="en-US" altLang="zh-TW" sz="2400" dirty="0" smtClean="0"/>
              <a:t>3000~4000</a:t>
            </a:r>
            <a:r>
              <a:rPr lang="zh-TW" altLang="zh-TW" sz="2400" dirty="0" smtClean="0"/>
              <a:t>名。</a:t>
            </a:r>
            <a:endParaRPr lang="en-US" altLang="zh-TW" sz="2400" dirty="0" smtClean="0"/>
          </a:p>
          <a:p>
            <a:endParaRPr lang="zh-TW" altLang="zh-TW" sz="2400" dirty="0" smtClean="0"/>
          </a:p>
          <a:p>
            <a:endParaRPr lang="zh-TW" altLang="zh-TW" sz="2800" dirty="0" smtClean="0">
              <a:solidFill>
                <a:srgbClr val="FF0000"/>
              </a:solidFill>
            </a:endParaRPr>
          </a:p>
          <a:p>
            <a:endParaRPr lang="zh-TW" altLang="en-US" dirty="0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5A79AA-3661-4B49-93B2-84233EC815CD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55650" y="2781300"/>
          <a:ext cx="7848598" cy="3960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672"/>
                <a:gridCol w="784672"/>
                <a:gridCol w="784672"/>
                <a:gridCol w="784672"/>
                <a:gridCol w="784672"/>
                <a:gridCol w="784672"/>
                <a:gridCol w="784672"/>
                <a:gridCol w="784672"/>
                <a:gridCol w="785611"/>
                <a:gridCol w="785611"/>
              </a:tblGrid>
              <a:tr h="548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順序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823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學校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effectLst/>
                          <a:latin typeface="+mn-ea"/>
                          <a:ea typeface="+mn-ea"/>
                        </a:rPr>
                        <a:t>武陵高中</a:t>
                      </a:r>
                      <a:endParaRPr lang="zh-TW" altLang="zh-TW" sz="18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effectLst/>
                          <a:latin typeface="+mn-ea"/>
                          <a:ea typeface="+mn-ea"/>
                        </a:rPr>
                        <a:t>中大壢中</a:t>
                      </a:r>
                      <a:endParaRPr lang="zh-TW" altLang="zh-TW" sz="18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endParaRPr lang="zh-TW" altLang="en-US" sz="1800" dirty="0"/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內壢高中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平鎮高中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大園高中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龍潭高中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大溪高中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楊梅高中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漢英</a:t>
                      </a:r>
                      <a:r>
                        <a:rPr lang="zh-TW" sz="1800" b="1" kern="100" dirty="0" smtClean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高中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64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科別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+mn-ea"/>
                          <a:ea typeface="+mn-ea"/>
                        </a:rPr>
                        <a:t>綜</a:t>
                      </a:r>
                      <a:r>
                        <a:rPr lang="zh-TW" altLang="en-US" sz="1800" b="1" kern="100" dirty="0" smtClean="0">
                          <a:effectLst/>
                          <a:latin typeface="+mn-ea"/>
                          <a:ea typeface="+mn-ea"/>
                        </a:rPr>
                        <a:t>高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548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志願序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52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積分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864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假設</a:t>
                      </a:r>
                      <a:r>
                        <a:rPr lang="zh-TW" sz="1800" kern="100" dirty="0" smtClean="0">
                          <a:effectLst/>
                        </a:rPr>
                        <a:t>排名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1~900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900~</a:t>
                      </a:r>
                    </a:p>
                    <a:p>
                      <a:r>
                        <a:rPr lang="en-US" altLang="zh-TW" sz="1800" b="1" dirty="0" smtClean="0"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2500</a:t>
                      </a:r>
                      <a:endParaRPr lang="zh-TW" altLang="en-US" sz="1800" b="1" dirty="0"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</a:t>
                      </a: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5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3</a:t>
                      </a: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8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3</a:t>
                      </a: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8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52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3</a:t>
                      </a: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8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52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5800~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11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68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12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6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800</a:t>
                      </a: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13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19000~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22000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995738" y="5300663"/>
            <a:ext cx="647700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C77018-68A5-44E2-BC57-39EC6FD10C40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550" y="569913"/>
            <a:ext cx="6911975" cy="800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107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年桃連區公立學校免試入學參考</a:t>
            </a:r>
            <a:endParaRPr lang="zh-TW" altLang="en-US" sz="3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>
              <a:defRPr/>
            </a:pPr>
            <a:r>
              <a:rPr lang="en-US" altLang="zh-TW" sz="1400" b="1" dirty="0" smtClean="0">
                <a:solidFill>
                  <a:srgbClr val="FF0000"/>
                </a:solidFill>
                <a:latin typeface="Calibri" pitchFamily="34" charset="0"/>
                <a:ea typeface="微軟正黑體" pitchFamily="34" charset="-120"/>
                <a:cs typeface="新細明體" pitchFamily="18" charset="-120"/>
              </a:rPr>
              <a:t>)</a:t>
            </a:r>
            <a:endParaRPr lang="en-US" altLang="zh-TW" dirty="0" smtClean="0">
              <a:solidFill>
                <a:srgbClr val="FF0000"/>
              </a:solidFill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21508" name="內容版面配置區 1"/>
          <p:cNvSpPr>
            <a:spLocks noGrp="1"/>
          </p:cNvSpPr>
          <p:nvPr>
            <p:ph idx="1"/>
          </p:nvPr>
        </p:nvSpPr>
        <p:spPr>
          <a:xfrm>
            <a:off x="457200" y="1341438"/>
            <a:ext cx="8002588" cy="5111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學校        免試人數        累積人數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武陵高中：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706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706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中壢高中：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712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1,418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桃園高中：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760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2,178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內壢高中：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608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2,786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陽明高中：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712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3,498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平鎮高中：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494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3,992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大園國際：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494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4,486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永豐高中：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372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4,858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圖說文字 4"/>
          <p:cNvSpPr/>
          <p:nvPr/>
        </p:nvSpPr>
        <p:spPr bwMode="auto">
          <a:xfrm>
            <a:off x="4276725" y="5124450"/>
            <a:ext cx="2341563" cy="1736725"/>
          </a:xfrm>
          <a:prstGeom prst="cloudCallout">
            <a:avLst>
              <a:gd name="adj1" fmla="val -59080"/>
              <a:gd name="adj2" fmla="val -6396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AB824E-AA35-4DF9-A946-117853D802F5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550" y="569913"/>
            <a:ext cx="6911975" cy="800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107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年桃連區公立學校免試入學參考</a:t>
            </a:r>
            <a:endParaRPr lang="zh-TW" altLang="en-US" sz="3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>
              <a:defRPr/>
            </a:pPr>
            <a:r>
              <a:rPr lang="en-US" altLang="zh-TW" sz="1400" b="1" dirty="0" smtClean="0">
                <a:solidFill>
                  <a:srgbClr val="FF0000"/>
                </a:solidFill>
                <a:latin typeface="Calibri" pitchFamily="34" charset="0"/>
                <a:ea typeface="微軟正黑體" pitchFamily="34" charset="-120"/>
                <a:cs typeface="新細明體" pitchFamily="18" charset="-120"/>
              </a:rPr>
              <a:t>)</a:t>
            </a:r>
            <a:endParaRPr lang="en-US" altLang="zh-TW" dirty="0" smtClean="0">
              <a:solidFill>
                <a:srgbClr val="FF0000"/>
              </a:solidFill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21508" name="內容版面配置區 1"/>
          <p:cNvSpPr>
            <a:spLocks noGrp="1"/>
          </p:cNvSpPr>
          <p:nvPr>
            <p:ph idx="1"/>
          </p:nvPr>
        </p:nvSpPr>
        <p:spPr>
          <a:xfrm>
            <a:off x="468313" y="1341438"/>
            <a:ext cx="8002587" cy="5111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學校        免試人數        累積人數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中壢高商：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146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綜高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  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5,004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龍潭高中：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145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5,149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大溪高中：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380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5,529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楊梅高中：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476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綜高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)    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6,005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南崁高中：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417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6,422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壽山高中：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360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6,782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觀音高中：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137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6,919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新屋高中：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143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7,062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</a:p>
        </p:txBody>
      </p:sp>
      <p:sp>
        <p:nvSpPr>
          <p:cNvPr id="26630" name="文字方塊 5"/>
          <p:cNvSpPr txBox="1">
            <a:spLocks noChangeArrowheads="1"/>
          </p:cNvSpPr>
          <p:nvPr/>
        </p:nvSpPr>
        <p:spPr bwMode="auto">
          <a:xfrm>
            <a:off x="4645025" y="5492750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en-US" altLang="zh-TW" sz="1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非學校排序，請適性選擇。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ChangeArrowheads="1"/>
          </p:cNvSpPr>
          <p:nvPr/>
        </p:nvSpPr>
        <p:spPr bwMode="auto">
          <a:xfrm>
            <a:off x="828645" y="471463"/>
            <a:ext cx="8462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新細明體" charset="0"/>
              </a:rPr>
              <a:t>壹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新細明體"/>
                <a:ea typeface="新細明體"/>
                <a:cs typeface="新細明體" charset="0"/>
              </a:rPr>
              <a:t>、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新細明體" charset="0"/>
              </a:rPr>
              <a:t>桃連區入學方式─</a:t>
            </a:r>
            <a:r>
              <a:rPr kumimoji="0" lang="zh-TW" altLang="en-US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標楷體" charset="0"/>
                <a:cs typeface="標楷體" charset="0"/>
              </a:rPr>
              <a:t>免試比序說明</a:t>
            </a:r>
            <a:endParaRPr kumimoji="0" lang="en-US" altLang="zh-TW" sz="28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標楷體" charset="0"/>
              <a:cs typeface="標楷體" charset="0"/>
            </a:endParaRPr>
          </a:p>
        </p:txBody>
      </p:sp>
      <p:graphicFrame>
        <p:nvGraphicFramePr>
          <p:cNvPr id="26" name="資料庫圖表 25"/>
          <p:cNvGraphicFramePr/>
          <p:nvPr/>
        </p:nvGraphicFramePr>
        <p:xfrm>
          <a:off x="658020" y="1081008"/>
          <a:ext cx="3948905" cy="555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643438" y="994683"/>
            <a:ext cx="3168352" cy="181588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1.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畢業資格：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6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2.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志願選填</a:t>
            </a:r>
            <a:r>
              <a:rPr kumimoji="0" lang="zh-TW" altLang="en-US" sz="2800" b="1" dirty="0">
                <a:solidFill>
                  <a:srgbClr val="000090"/>
                </a:solidFill>
                <a:latin typeface="新細明體"/>
                <a:ea typeface="新細明體"/>
              </a:rPr>
              <a:t>：</a:t>
            </a:r>
            <a:r>
              <a:rPr kumimoji="0" lang="en-US" altLang="zh-TW" sz="2800" b="1" dirty="0">
                <a:solidFill>
                  <a:srgbClr val="000090"/>
                </a:solidFill>
                <a:latin typeface="+mj-ea"/>
                <a:ea typeface="+mj-ea"/>
              </a:rPr>
              <a:t>15</a:t>
            </a:r>
            <a:r>
              <a:rPr kumimoji="0" lang="zh-TW" altLang="en-US" sz="2800" b="1" dirty="0">
                <a:solidFill>
                  <a:srgbClr val="000090"/>
                </a:solidFill>
                <a:latin typeface="+mj-ea"/>
                <a:ea typeface="+mj-ea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3.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師長意見：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6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4.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就近入學：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5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643438" y="2857496"/>
            <a:ext cx="3168352" cy="267765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均衡學習：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品德表現：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服務表現：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才藝表現：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 smtClean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體適能：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 smtClean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本土語言：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 smtClean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641850" y="5558146"/>
            <a:ext cx="3168352" cy="12252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180000" rIns="0" bIns="180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1.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會考成績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(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含作文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33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微軟正黑體" pitchFamily="34" charset="-120"/>
            </a:endParaRPr>
          </a:p>
        </p:txBody>
      </p:sp>
      <p:sp>
        <p:nvSpPr>
          <p:cNvPr id="7179" name="投影片編號版面配置區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1D95F1C-447B-4FEA-A9EA-7A93ABA75659}" type="slidenum">
              <a:rPr lang="zh-TW" altLang="en-US" sz="1400" b="1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b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43438" y="1479550"/>
            <a:ext cx="3457575" cy="423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41850" y="5403850"/>
            <a:ext cx="3459163" cy="833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37051-2801-40C6-8FD0-FB09D36BAEFD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20688" y="1628775"/>
            <a:ext cx="8229600" cy="4525963"/>
          </a:xfrm>
        </p:spPr>
        <p:txBody>
          <a:bodyPr/>
          <a:lstStyle/>
          <a:p>
            <a:pPr marL="0" indent="0" algn="ctr">
              <a:lnSpc>
                <a:spcPts val="22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sz="2400" b="1" kern="100" dirty="0" smtClean="0">
                <a:latin typeface="Times New Roman"/>
                <a:ea typeface="標楷體"/>
              </a:rPr>
              <a:t>107</a:t>
            </a:r>
            <a:r>
              <a:rPr lang="zh-TW" altLang="zh-TW" sz="2400" b="1" kern="100" dirty="0" smtClean="0">
                <a:latin typeface="Times New Roman"/>
                <a:ea typeface="標楷體"/>
              </a:rPr>
              <a:t>學年度</a:t>
            </a:r>
            <a:r>
              <a:rPr lang="zh-TW" altLang="en-US" sz="2400" b="1" kern="100" dirty="0" smtClean="0">
                <a:latin typeface="Times New Roman"/>
                <a:ea typeface="標楷體"/>
              </a:rPr>
              <a:t>桃連</a:t>
            </a:r>
            <a:r>
              <a:rPr lang="zh-TW" altLang="zh-TW" sz="2400" b="1" kern="100" dirty="0" smtClean="0">
                <a:latin typeface="Times New Roman"/>
                <a:ea typeface="標楷體"/>
              </a:rPr>
              <a:t>區學生免試入學超額比序（未含志願序）</a:t>
            </a:r>
            <a:endParaRPr lang="en-US" altLang="zh-TW" sz="2400" b="1" kern="100" dirty="0" smtClean="0">
              <a:latin typeface="Times New Roman"/>
              <a:ea typeface="標楷體"/>
            </a:endParaRPr>
          </a:p>
          <a:p>
            <a:pPr marL="0" indent="0" algn="ctr">
              <a:lnSpc>
                <a:spcPts val="2200"/>
              </a:lnSpc>
              <a:spcAft>
                <a:spcPts val="0"/>
              </a:spcAft>
              <a:buFontTx/>
              <a:buNone/>
              <a:defRPr/>
            </a:pPr>
            <a:endParaRPr lang="en-US" altLang="zh-TW" sz="2800" kern="100" dirty="0" smtClean="0">
              <a:latin typeface="Times New Roman"/>
            </a:endParaRPr>
          </a:p>
          <a:p>
            <a:pPr marL="0" indent="0" algn="ctr">
              <a:lnSpc>
                <a:spcPts val="22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zh-TW" sz="2400" b="1" kern="100" dirty="0" smtClean="0">
                <a:latin typeface="Times New Roman"/>
                <a:ea typeface="標楷體"/>
              </a:rPr>
              <a:t>個別</a:t>
            </a:r>
            <a:r>
              <a:rPr lang="zh-TW" altLang="zh-TW" sz="2400" b="1" kern="100" dirty="0">
                <a:latin typeface="Times New Roman"/>
                <a:ea typeface="標楷體"/>
              </a:rPr>
              <a:t>序位之比率及累積人數</a:t>
            </a:r>
            <a:r>
              <a:rPr lang="zh-TW" altLang="zh-TW" sz="2400" b="1" kern="100" dirty="0" smtClean="0">
                <a:latin typeface="Times New Roman"/>
                <a:ea typeface="標楷體"/>
              </a:rPr>
              <a:t>區間</a:t>
            </a:r>
            <a:endParaRPr lang="en-US" altLang="zh-TW" sz="2400" b="1" kern="100" dirty="0" smtClean="0">
              <a:latin typeface="Times New Roman"/>
              <a:ea typeface="標楷體"/>
            </a:endParaRPr>
          </a:p>
          <a:p>
            <a:pPr marL="0" indent="0" algn="ctr">
              <a:lnSpc>
                <a:spcPts val="2200"/>
              </a:lnSpc>
              <a:spcAft>
                <a:spcPts val="0"/>
              </a:spcAft>
              <a:buFontTx/>
              <a:buNone/>
              <a:defRPr/>
            </a:pPr>
            <a:endParaRPr lang="zh-TW" altLang="zh-TW" sz="2400" kern="100" dirty="0">
              <a:latin typeface="Times New Roman"/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74168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志願選填技巧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6725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zh-TW" altLang="en-US" b="1" kern="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小明個別序位累積人數區間</a:t>
            </a:r>
            <a:r>
              <a:rPr lang="zh-TW" altLang="en-US" b="1" kern="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為</a:t>
            </a:r>
            <a:r>
              <a:rPr lang="en-US" altLang="zh-TW" b="1" kern="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740~840</a:t>
            </a:r>
            <a:endParaRPr lang="en-US" altLang="zh-TW" b="1" kern="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buFontTx/>
              <a:buChar char="•"/>
              <a:defRPr/>
            </a:pPr>
            <a:r>
              <a:rPr lang="zh-TW" altLang="en-US" b="1" kern="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可以填</a:t>
            </a:r>
            <a:r>
              <a:rPr lang="zh-TW" altLang="en-US" b="1" kern="0" dirty="0">
                <a:solidFill>
                  <a:srgbClr val="FF0000"/>
                </a:solidFill>
                <a:latin typeface="+mj-ea"/>
                <a:ea typeface="+mj-ea"/>
              </a:rPr>
              <a:t>第一志願</a:t>
            </a:r>
            <a:r>
              <a:rPr lang="en-US" altLang="zh-TW" b="1" kern="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b="1" kern="0" dirty="0">
                <a:solidFill>
                  <a:srgbClr val="FF0000"/>
                </a:solidFill>
                <a:latin typeface="+mj-ea"/>
                <a:ea typeface="+mj-ea"/>
              </a:rPr>
              <a:t>夢幻志願</a:t>
            </a:r>
            <a:r>
              <a:rPr lang="en-US" altLang="zh-TW" b="1" kern="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TW" altLang="en-US" b="1" kern="0" dirty="0">
                <a:solidFill>
                  <a:srgbClr val="FF0000"/>
                </a:solidFill>
                <a:latin typeface="+mj-ea"/>
                <a:ea typeface="+mj-ea"/>
              </a:rPr>
              <a:t>武陵高中</a:t>
            </a:r>
            <a:r>
              <a:rPr lang="en-US" altLang="zh-TW" b="1" kern="0" dirty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TW" b="1" kern="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b="1" kern="0" dirty="0">
                <a:solidFill>
                  <a:srgbClr val="FF0000"/>
                </a:solidFill>
                <a:latin typeface="+mj-ea"/>
                <a:ea typeface="+mj-ea"/>
              </a:rPr>
              <a:t>                                        </a:t>
            </a:r>
            <a:r>
              <a:rPr lang="en-US" altLang="zh-TW" b="1" kern="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b="1" kern="0" dirty="0">
                <a:solidFill>
                  <a:srgbClr val="FF0000"/>
                </a:solidFill>
                <a:latin typeface="+mj-ea"/>
                <a:ea typeface="+mj-ea"/>
              </a:rPr>
              <a:t>邊緣，可拼</a:t>
            </a:r>
            <a:r>
              <a:rPr lang="en-US" altLang="zh-TW" b="1" kern="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zh-TW" altLang="en-US" b="1" kern="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          </a:t>
            </a:r>
            <a:r>
              <a:rPr lang="zh-TW" altLang="en-US" b="1" kern="0" dirty="0">
                <a:solidFill>
                  <a:srgbClr val="0070C0"/>
                </a:solidFill>
                <a:latin typeface="+mj-ea"/>
                <a:ea typeface="+mj-ea"/>
              </a:rPr>
              <a:t>第二志願</a:t>
            </a:r>
            <a:r>
              <a:rPr lang="en-US" altLang="zh-TW" b="1" kern="0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zh-TW" altLang="en-US" b="1" kern="0" dirty="0">
                <a:solidFill>
                  <a:srgbClr val="0070C0"/>
                </a:solidFill>
                <a:latin typeface="+mj-ea"/>
                <a:ea typeface="+mj-ea"/>
              </a:rPr>
              <a:t>現實志願</a:t>
            </a:r>
            <a:r>
              <a:rPr lang="en-US" altLang="zh-TW" b="1" kern="0" dirty="0" smtClean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zh-TW" altLang="en-US" b="1" kern="0" dirty="0" smtClean="0">
                <a:solidFill>
                  <a:srgbClr val="0070C0"/>
                </a:solidFill>
                <a:latin typeface="+mj-ea"/>
                <a:ea typeface="+mj-ea"/>
              </a:rPr>
              <a:t> 中大</a:t>
            </a:r>
            <a:r>
              <a:rPr lang="zh-TW" altLang="en-US" b="1" kern="0" dirty="0">
                <a:solidFill>
                  <a:srgbClr val="0070C0"/>
                </a:solidFill>
                <a:latin typeface="+mj-ea"/>
                <a:ea typeface="+mj-ea"/>
              </a:rPr>
              <a:t>壢</a:t>
            </a:r>
            <a:r>
              <a:rPr lang="zh-TW" altLang="en-US" b="1" kern="0" dirty="0" smtClean="0">
                <a:solidFill>
                  <a:srgbClr val="0070C0"/>
                </a:solidFill>
                <a:latin typeface="+mj-ea"/>
                <a:ea typeface="+mj-ea"/>
              </a:rPr>
              <a:t>中   或</a:t>
            </a:r>
            <a:endParaRPr lang="en-US" altLang="zh-TW" b="1" kern="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None/>
              <a:defRPr/>
            </a:pPr>
            <a:r>
              <a:rPr lang="zh-TW" altLang="en-US" b="1" kern="0" dirty="0" smtClean="0">
                <a:solidFill>
                  <a:srgbClr val="0070C0"/>
                </a:solidFill>
                <a:latin typeface="+mj-ea"/>
                <a:ea typeface="+mj-ea"/>
              </a:rPr>
              <a:t>                                                  桃園高中</a:t>
            </a:r>
            <a:endParaRPr lang="en-US" altLang="zh-TW" b="1" kern="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Tx/>
              <a:buChar char="•"/>
              <a:defRPr/>
            </a:pPr>
            <a:r>
              <a:rPr lang="zh-TW" altLang="en-US" b="1" kern="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          </a:t>
            </a:r>
            <a:r>
              <a:rPr lang="zh-TW" altLang="en-US" b="1" kern="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第三志願</a:t>
            </a:r>
            <a:r>
              <a:rPr lang="en-US" altLang="zh-TW" b="1" kern="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kern="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保險志願</a:t>
            </a:r>
            <a:r>
              <a:rPr lang="en-US" altLang="zh-TW" b="1" kern="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kern="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內壢、陽明、      </a:t>
            </a:r>
            <a:r>
              <a:rPr lang="en-US" altLang="zh-TW" b="1" kern="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zh-TW" b="1" kern="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</a:br>
            <a:r>
              <a:rPr lang="zh-TW" altLang="en-US" b="1" kern="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                                         </a:t>
            </a:r>
            <a:r>
              <a:rPr lang="zh-TW" altLang="en-US" b="1" kern="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  平鎮</a:t>
            </a:r>
            <a:endParaRPr lang="zh-TW" altLang="en-US" b="1" kern="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C2644-492D-489E-B49E-6624943807E7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n w="19050">
                  <a:solidFill>
                    <a:prstClr val="white"/>
                  </a:solidFill>
                </a:ln>
              </a:rPr>
              <a:t>本校志願</a:t>
            </a:r>
            <a:r>
              <a:rPr lang="zh-TW" altLang="en-US" dirty="0">
                <a:ln w="19050">
                  <a:solidFill>
                    <a:prstClr val="white"/>
                  </a:solidFill>
                </a:ln>
              </a:rPr>
              <a:t>選</a:t>
            </a:r>
            <a:r>
              <a:rPr lang="zh-TW" altLang="en-US" dirty="0" smtClean="0">
                <a:ln w="19050">
                  <a:solidFill>
                    <a:prstClr val="white"/>
                  </a:solidFill>
                </a:ln>
              </a:rPr>
              <a:t>填</a:t>
            </a:r>
            <a:r>
              <a:rPr lang="zh-TW" altLang="en-US" dirty="0">
                <a:ln w="19050">
                  <a:solidFill>
                    <a:prstClr val="white"/>
                  </a:solidFill>
                </a:ln>
              </a:rPr>
              <a:t>時間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484312"/>
            <a:ext cx="8229600" cy="5016521"/>
          </a:xfrm>
        </p:spPr>
        <p:txBody>
          <a:bodyPr/>
          <a:lstStyle/>
          <a:p>
            <a:pPr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一、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6/20</a:t>
            </a: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開始畢業生可自行在家上網志願選填 </a:t>
            </a:r>
            <a:endParaRPr lang="en-US" altLang="zh-TW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           試填。</a:t>
            </a:r>
            <a:endParaRPr lang="en-US" altLang="zh-TW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二</a:t>
            </a:r>
            <a:r>
              <a:rPr lang="zh-TW" altLang="en-US" sz="3000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  <a:latin typeface="微軟正黑體"/>
              </a:rPr>
              <a:t>6/21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/>
              </a:rPr>
              <a:t>各班畢業生到校上網志願選填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/>
              </a:rPr>
              <a:t>(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/>
              </a:rPr>
              <a:t>各班</a:t>
            </a:r>
            <a:endParaRPr lang="en-US" altLang="zh-TW" sz="3000" dirty="0" smtClean="0">
              <a:solidFill>
                <a:schemeClr val="tx1"/>
              </a:solidFill>
              <a:latin typeface="微軟正黑體"/>
            </a:endParaRPr>
          </a:p>
          <a:p>
            <a:pPr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/>
              </a:rPr>
              <a:t>           詳細進電腦教室時間請依教務處通知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/>
              </a:rPr>
              <a:t>)</a:t>
            </a:r>
            <a:endParaRPr lang="en-US" altLang="zh-TW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三、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  <a:latin typeface="微軟正黑體"/>
              </a:rPr>
              <a:t>6/22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微軟正黑體"/>
              </a:rPr>
              <a:t>中午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微軟正黑體"/>
              </a:rPr>
              <a:t>12</a:t>
            </a: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微軟正黑體"/>
              </a:rPr>
              <a:t>時前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/>
              </a:rPr>
              <a:t>，畢業生志願</a:t>
            </a:r>
            <a:r>
              <a:rPr lang="zh-TW" altLang="en-US" sz="3000" dirty="0">
                <a:solidFill>
                  <a:schemeClr val="tx1"/>
                </a:solidFill>
                <a:latin typeface="微軟正黑體"/>
              </a:rPr>
              <a:t>選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/>
              </a:rPr>
              <a:t>填表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/>
              </a:rPr>
              <a:t>(</a:t>
            </a: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經</a:t>
            </a:r>
            <a:endParaRPr lang="en-US" altLang="zh-TW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           家長簽完名之紙本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/>
              </a:rPr>
              <a:t>)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/>
              </a:rPr>
              <a:t>送交註冊組。</a:t>
            </a:r>
            <a:endParaRPr lang="en-US" altLang="zh-TW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3000" dirty="0">
                <a:solidFill>
                  <a:schemeClr val="tx1"/>
                </a:solidFill>
                <a:latin typeface="+mj-ea"/>
                <a:ea typeface="+mj-ea"/>
              </a:rPr>
              <a:t>四</a:t>
            </a: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、志願選填後假日修改時間：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6/23(</a:t>
            </a: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六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上午</a:t>
            </a:r>
            <a:endParaRPr lang="en-US" altLang="zh-TW" sz="3000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None/>
              <a:defRPr/>
            </a:pP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        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9~12</a:t>
            </a: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時</a:t>
            </a: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，請家長親自至龍潭國中教務處</a:t>
            </a:r>
            <a:endParaRPr lang="en-US" altLang="zh-TW" sz="3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+mj-ea"/>
                <a:ea typeface="+mj-ea"/>
              </a:rPr>
              <a:t>            進行志願修正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/>
              </a:rPr>
              <a:t>(</a:t>
            </a:r>
            <a:r>
              <a:rPr lang="zh-TW" altLang="en-US" sz="3000" dirty="0">
                <a:solidFill>
                  <a:schemeClr val="tx1"/>
                </a:solidFill>
                <a:latin typeface="微軟正黑體"/>
              </a:rPr>
              <a:t>報名表不得有汙損及修改</a:t>
            </a:r>
            <a:r>
              <a:rPr lang="en-US" altLang="zh-TW" sz="3000" dirty="0">
                <a:solidFill>
                  <a:schemeClr val="tx1"/>
                </a:solidFill>
                <a:latin typeface="微軟正黑體"/>
              </a:rPr>
              <a:t>) </a:t>
            </a:r>
            <a:endParaRPr lang="zh-TW" altLang="en-US" sz="3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325A87-489F-43DB-921F-9DCD84EEFA9F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B92"/>
            </a:gs>
            <a:gs pos="50000">
              <a:srgbClr val="DEF1BD"/>
            </a:gs>
            <a:gs pos="100000">
              <a:srgbClr val="EEF7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TW" altLang="en-US" sz="5400" dirty="0" smtClean="0"/>
              <a:t>志願選填說明檔簡報說明</a:t>
            </a:r>
            <a:endParaRPr lang="en-US" altLang="zh-TW" sz="5400" dirty="0" smtClean="0"/>
          </a:p>
          <a:p>
            <a:pPr marL="0" indent="0" algn="ctr">
              <a:buFontTx/>
              <a:buNone/>
              <a:defRPr/>
            </a:pPr>
            <a:r>
              <a:rPr lang="zh-TW" altLang="en-US" sz="6000" dirty="0"/>
              <a:t>請</a:t>
            </a:r>
            <a:r>
              <a:rPr lang="zh-TW" altLang="en-US" sz="6000" dirty="0" smtClean="0"/>
              <a:t>上</a:t>
            </a:r>
            <a:r>
              <a:rPr lang="zh-TW" altLang="en-US" sz="6000" b="1" dirty="0" smtClean="0">
                <a:solidFill>
                  <a:schemeClr val="accent6">
                    <a:lumMod val="75000"/>
                  </a:schemeClr>
                </a:solidFill>
              </a:rPr>
              <a:t>龍潭國中</a:t>
            </a:r>
            <a:r>
              <a:rPr lang="zh-TW" altLang="en-US" sz="6000" dirty="0" smtClean="0"/>
              <a:t>網頁下載</a:t>
            </a:r>
            <a:endParaRPr lang="en-US" altLang="zh-TW" sz="6000" dirty="0" smtClean="0"/>
          </a:p>
          <a:p>
            <a:pPr marL="0" indent="0" algn="ctr">
              <a:buFontTx/>
              <a:buNone/>
              <a:defRPr/>
            </a:pPr>
            <a:r>
              <a:rPr lang="en-US" altLang="zh-TW" sz="6000" dirty="0" smtClean="0"/>
              <a:t>http://www.ltjhs.tyc.edu.tw/</a:t>
            </a:r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4232A-BEA5-471A-9698-6FFC1D8EC1A1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9B03FF-D4A4-47CC-9703-1A3DE8E2C548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395288" y="5732463"/>
            <a:ext cx="7345362" cy="1125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1751" name="文字方塊 6"/>
          <p:cNvSpPr txBox="1">
            <a:spLocks noChangeArrowheads="1"/>
          </p:cNvSpPr>
          <p:nvPr/>
        </p:nvSpPr>
        <p:spPr bwMode="auto">
          <a:xfrm>
            <a:off x="6518275" y="2636838"/>
            <a:ext cx="862013" cy="2447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卷軸下拉</a:t>
            </a:r>
          </a:p>
        </p:txBody>
      </p:sp>
      <p:cxnSp>
        <p:nvCxnSpPr>
          <p:cNvPr id="9" name="直線單箭頭接點 8"/>
          <p:cNvCxnSpPr>
            <a:stCxn id="31751" idx="2"/>
          </p:cNvCxnSpPr>
          <p:nvPr/>
        </p:nvCxnSpPr>
        <p:spPr>
          <a:xfrm>
            <a:off x="6950075" y="5084763"/>
            <a:ext cx="0" cy="8651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4632325" y="2735263"/>
            <a:ext cx="1657350" cy="1125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1754" name="文字方塊 6"/>
          <p:cNvSpPr txBox="1">
            <a:spLocks noChangeArrowheads="1"/>
          </p:cNvSpPr>
          <p:nvPr/>
        </p:nvSpPr>
        <p:spPr bwMode="auto">
          <a:xfrm>
            <a:off x="1057434" y="3054350"/>
            <a:ext cx="2215991" cy="2447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重要升學資訊公告於此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3348038" y="3573463"/>
            <a:ext cx="1439862" cy="5762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0753DE-FAB9-4403-A8AB-36DDB6892025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橢圓 6"/>
          <p:cNvSpPr/>
          <p:nvPr/>
        </p:nvSpPr>
        <p:spPr>
          <a:xfrm>
            <a:off x="571472" y="3429000"/>
            <a:ext cx="4286280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500034" y="2071678"/>
            <a:ext cx="7772400" cy="1500188"/>
          </a:xfrm>
        </p:spPr>
        <p:txBody>
          <a:bodyPr anchor="b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簡報完畢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內容版面配置區 5"/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838200"/>
            <a:ext cx="9124950" cy="5761038"/>
          </a:xfrm>
        </p:spPr>
      </p:pic>
      <p:sp>
        <p:nvSpPr>
          <p:cNvPr id="9219" name="文字方塊 14"/>
          <p:cNvSpPr txBox="1">
            <a:spLocks noChangeArrowheads="1"/>
          </p:cNvSpPr>
          <p:nvPr/>
        </p:nvSpPr>
        <p:spPr bwMode="auto">
          <a:xfrm>
            <a:off x="6300788" y="2924175"/>
            <a:ext cx="460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文字方塊 16"/>
          <p:cNvSpPr txBox="1">
            <a:spLocks noChangeArrowheads="1"/>
          </p:cNvSpPr>
          <p:nvPr/>
        </p:nvSpPr>
        <p:spPr bwMode="auto">
          <a:xfrm>
            <a:off x="3848100" y="3381375"/>
            <a:ext cx="460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文字方塊 17"/>
          <p:cNvSpPr txBox="1">
            <a:spLocks noChangeArrowheads="1"/>
          </p:cNvSpPr>
          <p:nvPr/>
        </p:nvSpPr>
        <p:spPr bwMode="auto">
          <a:xfrm>
            <a:off x="4000500" y="3533775"/>
            <a:ext cx="460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文字方塊 1"/>
          <p:cNvSpPr txBox="1">
            <a:spLocks noChangeArrowheads="1"/>
          </p:cNvSpPr>
          <p:nvPr/>
        </p:nvSpPr>
        <p:spPr bwMode="auto">
          <a:xfrm>
            <a:off x="-68263" y="-373063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8726" name="Group 54"/>
          <p:cNvGraphicFramePr>
            <a:graphicFrameLocks noGrp="1"/>
          </p:cNvGraphicFramePr>
          <p:nvPr/>
        </p:nvGraphicFramePr>
        <p:xfrm>
          <a:off x="23813" y="5876925"/>
          <a:ext cx="6108700" cy="952500"/>
        </p:xfrm>
        <a:graphic>
          <a:graphicData uri="http://schemas.openxmlformats.org/drawingml/2006/table">
            <a:tbl>
              <a:tblPr/>
              <a:tblGrid>
                <a:gridCol w="812800"/>
                <a:gridCol w="877887"/>
                <a:gridCol w="709613"/>
                <a:gridCol w="631825"/>
                <a:gridCol w="868362"/>
                <a:gridCol w="788988"/>
                <a:gridCol w="709612"/>
                <a:gridCol w="709613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等級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標示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A++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A+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A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B++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B+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B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點數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54"/>
          <p:cNvGraphicFramePr>
            <a:graphicFrameLocks noGrp="1"/>
          </p:cNvGraphicFramePr>
          <p:nvPr/>
        </p:nvGraphicFramePr>
        <p:xfrm>
          <a:off x="23813" y="1049338"/>
          <a:ext cx="6267450" cy="952500"/>
        </p:xfrm>
        <a:graphic>
          <a:graphicData uri="http://schemas.openxmlformats.org/drawingml/2006/table">
            <a:tbl>
              <a:tblPr/>
              <a:tblGrid>
                <a:gridCol w="781050"/>
                <a:gridCol w="2157412"/>
                <a:gridCol w="2268538"/>
                <a:gridCol w="106045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各科成績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精熟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(A++,A+,A)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基礎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(B++,B+,B)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待加強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積分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</a:tbl>
          </a:graphicData>
        </a:graphic>
      </p:graphicFrame>
      <p:grpSp>
        <p:nvGrpSpPr>
          <p:cNvPr id="9269" name="群組 3"/>
          <p:cNvGrpSpPr>
            <a:grpSpLocks/>
          </p:cNvGrpSpPr>
          <p:nvPr/>
        </p:nvGrpSpPr>
        <p:grpSpPr bwMode="auto">
          <a:xfrm>
            <a:off x="346075" y="2001838"/>
            <a:ext cx="7383463" cy="4351337"/>
            <a:chOff x="346184" y="2001838"/>
            <a:chExt cx="7383354" cy="4351337"/>
          </a:xfrm>
        </p:grpSpPr>
        <p:sp>
          <p:nvSpPr>
            <p:cNvPr id="9279" name="文字方塊 6"/>
            <p:cNvSpPr txBox="1">
              <a:spLocks noChangeArrowheads="1"/>
            </p:cNvSpPr>
            <p:nvPr/>
          </p:nvSpPr>
          <p:spPr bwMode="auto">
            <a:xfrm>
              <a:off x="346184" y="2500313"/>
              <a:ext cx="523875" cy="309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１各項目加總總積分</a:t>
              </a:r>
            </a:p>
          </p:txBody>
        </p:sp>
        <p:sp>
          <p:nvSpPr>
            <p:cNvPr id="9280" name="文字方塊 7"/>
            <p:cNvSpPr txBox="1">
              <a:spLocks noChangeArrowheads="1"/>
            </p:cNvSpPr>
            <p:nvPr/>
          </p:nvSpPr>
          <p:spPr bwMode="auto">
            <a:xfrm>
              <a:off x="941497" y="2500313"/>
              <a:ext cx="522287" cy="337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２低收入戶學生優先</a:t>
              </a:r>
            </a:p>
          </p:txBody>
        </p:sp>
        <p:sp>
          <p:nvSpPr>
            <p:cNvPr id="9281" name="文字方塊 8"/>
            <p:cNvSpPr txBox="1">
              <a:spLocks noChangeArrowheads="1"/>
            </p:cNvSpPr>
            <p:nvPr/>
          </p:nvSpPr>
          <p:spPr bwMode="auto">
            <a:xfrm>
              <a:off x="1536809" y="2492375"/>
              <a:ext cx="522288" cy="293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３適性輔導總積分</a:t>
              </a:r>
            </a:p>
          </p:txBody>
        </p:sp>
        <p:sp>
          <p:nvSpPr>
            <p:cNvPr id="9282" name="文字方塊 9"/>
            <p:cNvSpPr txBox="1">
              <a:spLocks noChangeArrowheads="1"/>
            </p:cNvSpPr>
            <p:nvPr/>
          </p:nvSpPr>
          <p:spPr bwMode="auto">
            <a:xfrm>
              <a:off x="2092434" y="2500313"/>
              <a:ext cx="523875" cy="315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４多元學習表現總積分</a:t>
              </a:r>
            </a:p>
          </p:txBody>
        </p:sp>
        <p:sp>
          <p:nvSpPr>
            <p:cNvPr id="9283" name="文字方塊 10"/>
            <p:cNvSpPr txBox="1">
              <a:spLocks noChangeArrowheads="1"/>
            </p:cNvSpPr>
            <p:nvPr/>
          </p:nvSpPr>
          <p:spPr bwMode="auto">
            <a:xfrm>
              <a:off x="2668697" y="2500313"/>
              <a:ext cx="523875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５教育會考換算總積分</a:t>
              </a:r>
            </a:p>
          </p:txBody>
        </p:sp>
        <p:sp>
          <p:nvSpPr>
            <p:cNvPr id="9284" name="文字方塊 11"/>
            <p:cNvSpPr txBox="1">
              <a:spLocks noChangeArrowheads="1"/>
            </p:cNvSpPr>
            <p:nvPr/>
          </p:nvSpPr>
          <p:spPr bwMode="auto">
            <a:xfrm>
              <a:off x="3244959" y="2500313"/>
              <a:ext cx="523875" cy="309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６志願序</a:t>
              </a:r>
            </a:p>
          </p:txBody>
        </p:sp>
        <p:sp>
          <p:nvSpPr>
            <p:cNvPr id="9285" name="文字方塊 19"/>
            <p:cNvSpPr txBox="1">
              <a:spLocks noChangeArrowheads="1"/>
            </p:cNvSpPr>
            <p:nvPr/>
          </p:nvSpPr>
          <p:spPr bwMode="auto">
            <a:xfrm>
              <a:off x="4514959" y="2511425"/>
              <a:ext cx="523875" cy="324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８教育會考國文科標示</a:t>
              </a:r>
            </a:p>
          </p:txBody>
        </p:sp>
        <p:sp>
          <p:nvSpPr>
            <p:cNvPr id="9286" name="文字方塊 20"/>
            <p:cNvSpPr txBox="1">
              <a:spLocks noChangeArrowheads="1"/>
            </p:cNvSpPr>
            <p:nvPr/>
          </p:nvSpPr>
          <p:spPr bwMode="auto">
            <a:xfrm>
              <a:off x="5208697" y="2524125"/>
              <a:ext cx="523875" cy="327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９教育會考數學科標示</a:t>
              </a:r>
            </a:p>
          </p:txBody>
        </p:sp>
        <p:sp>
          <p:nvSpPr>
            <p:cNvPr id="9287" name="文字方塊 22"/>
            <p:cNvSpPr txBox="1">
              <a:spLocks noChangeArrowheads="1"/>
            </p:cNvSpPr>
            <p:nvPr/>
          </p:nvSpPr>
          <p:spPr bwMode="auto">
            <a:xfrm>
              <a:off x="3819634" y="2001838"/>
              <a:ext cx="523875" cy="43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７教育會考成績等級標示總點數</a:t>
              </a:r>
            </a:p>
          </p:txBody>
        </p:sp>
        <p:grpSp>
          <p:nvGrpSpPr>
            <p:cNvPr id="9288" name="群組 4"/>
            <p:cNvGrpSpPr>
              <a:grpSpLocks/>
            </p:cNvGrpSpPr>
            <p:nvPr/>
          </p:nvGrpSpPr>
          <p:grpSpPr bwMode="auto">
            <a:xfrm>
              <a:off x="6397625" y="2441575"/>
              <a:ext cx="614363" cy="3598863"/>
              <a:chOff x="6164801" y="2441134"/>
              <a:chExt cx="614949" cy="3598966"/>
            </a:xfrm>
          </p:grpSpPr>
          <p:sp>
            <p:nvSpPr>
              <p:cNvPr id="9295" name="文字方塊 22"/>
              <p:cNvSpPr txBox="1">
                <a:spLocks noChangeArrowheads="1"/>
              </p:cNvSpPr>
              <p:nvPr/>
            </p:nvSpPr>
            <p:spPr bwMode="auto">
              <a:xfrm>
                <a:off x="6174853" y="2800013"/>
                <a:ext cx="523220" cy="3240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 sz="32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Blip>
                    <a:blip r:embed="rId5"/>
                  </a:buBlip>
                  <a:defRPr sz="28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Blip>
                    <a:blip r:embed="rId4"/>
                  </a:buBlip>
                  <a:defRPr sz="24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Blip>
                    <a:blip r:embed="rId5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>
                    <a:solidFill>
                      <a:srgbClr val="66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iauKai"/>
                  </a:rPr>
                  <a:t>教育會考社會科標示</a:t>
                </a:r>
              </a:p>
            </p:txBody>
          </p:sp>
          <p:sp>
            <p:nvSpPr>
              <p:cNvPr id="9296" name="文字方塊 1"/>
              <p:cNvSpPr txBox="1">
                <a:spLocks noChangeArrowheads="1"/>
              </p:cNvSpPr>
              <p:nvPr/>
            </p:nvSpPr>
            <p:spPr bwMode="auto">
              <a:xfrm>
                <a:off x="6164801" y="2441134"/>
                <a:ext cx="614949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 sz="32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Blip>
                    <a:blip r:embed="rId5"/>
                  </a:buBlip>
                  <a:defRPr sz="28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Blip>
                    <a:blip r:embed="rId4"/>
                  </a:buBlip>
                  <a:defRPr sz="24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Blip>
                    <a:blip r:embed="rId5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20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11</a:t>
                </a:r>
                <a:endParaRPr lang="zh-TW" altLang="en-US" sz="2200">
                  <a:solidFill>
                    <a:srgbClr val="660066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9289" name="群組 3"/>
            <p:cNvGrpSpPr>
              <a:grpSpLocks/>
            </p:cNvGrpSpPr>
            <p:nvPr/>
          </p:nvGrpSpPr>
          <p:grpSpPr bwMode="auto">
            <a:xfrm>
              <a:off x="6640513" y="2441575"/>
              <a:ext cx="1089025" cy="3629025"/>
              <a:chOff x="6437616" y="2441134"/>
              <a:chExt cx="1088800" cy="3629129"/>
            </a:xfrm>
          </p:grpSpPr>
          <p:sp>
            <p:nvSpPr>
              <p:cNvPr id="9293" name="文字方塊 23"/>
              <p:cNvSpPr txBox="1">
                <a:spLocks noChangeArrowheads="1"/>
              </p:cNvSpPr>
              <p:nvPr/>
            </p:nvSpPr>
            <p:spPr bwMode="auto">
              <a:xfrm>
                <a:off x="6437616" y="2800013"/>
                <a:ext cx="861774" cy="3270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 sz="32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Blip>
                    <a:blip r:embed="rId5"/>
                  </a:buBlip>
                  <a:defRPr sz="28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Blip>
                    <a:blip r:embed="rId4"/>
                  </a:buBlip>
                  <a:defRPr sz="24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Blip>
                    <a:blip r:embed="rId5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iauKai"/>
                  </a:rPr>
                  <a:t>教育會考自然科標示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endParaRPr>
              </a:p>
            </p:txBody>
          </p:sp>
          <p:sp>
            <p:nvSpPr>
              <p:cNvPr id="9294" name="文字方塊 25"/>
              <p:cNvSpPr txBox="1">
                <a:spLocks noChangeArrowheads="1"/>
              </p:cNvSpPr>
              <p:nvPr/>
            </p:nvSpPr>
            <p:spPr bwMode="auto">
              <a:xfrm>
                <a:off x="6770416" y="2441134"/>
                <a:ext cx="7560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 sz="32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Blip>
                    <a:blip r:embed="rId5"/>
                  </a:buBlip>
                  <a:defRPr sz="28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Blip>
                    <a:blip r:embed="rId4"/>
                  </a:buBlip>
                  <a:defRPr sz="24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Blip>
                    <a:blip r:embed="rId5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20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12</a:t>
                </a:r>
                <a:endParaRPr lang="zh-TW" altLang="en-US" sz="220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9290" name="群組 7"/>
            <p:cNvGrpSpPr>
              <a:grpSpLocks/>
            </p:cNvGrpSpPr>
            <p:nvPr/>
          </p:nvGrpSpPr>
          <p:grpSpPr bwMode="auto">
            <a:xfrm>
              <a:off x="5746750" y="2449513"/>
              <a:ext cx="771525" cy="3503612"/>
              <a:chOff x="5528746" y="2449616"/>
              <a:chExt cx="771599" cy="3502928"/>
            </a:xfrm>
          </p:grpSpPr>
          <p:sp>
            <p:nvSpPr>
              <p:cNvPr id="9291" name="文字方塊 21"/>
              <p:cNvSpPr txBox="1">
                <a:spLocks noChangeArrowheads="1"/>
              </p:cNvSpPr>
              <p:nvPr/>
            </p:nvSpPr>
            <p:spPr bwMode="auto">
              <a:xfrm>
                <a:off x="5550072" y="2793419"/>
                <a:ext cx="523220" cy="315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 sz="32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Blip>
                    <a:blip r:embed="rId5"/>
                  </a:buBlip>
                  <a:defRPr sz="28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Blip>
                    <a:blip r:embed="rId4"/>
                  </a:buBlip>
                  <a:defRPr sz="24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Blip>
                    <a:blip r:embed="rId5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20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iauKai"/>
                  </a:rPr>
                  <a:t>教育會考英語科標示</a:t>
                </a:r>
              </a:p>
            </p:txBody>
          </p:sp>
          <p:sp>
            <p:nvSpPr>
              <p:cNvPr id="9292" name="文字方塊 28"/>
              <p:cNvSpPr txBox="1">
                <a:spLocks noChangeArrowheads="1"/>
              </p:cNvSpPr>
              <p:nvPr/>
            </p:nvSpPr>
            <p:spPr bwMode="auto">
              <a:xfrm>
                <a:off x="5528746" y="2449616"/>
                <a:ext cx="771599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 sz="32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Blip>
                    <a:blip r:embed="rId5"/>
                  </a:buBlip>
                  <a:defRPr sz="28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Blip>
                    <a:blip r:embed="rId4"/>
                  </a:buBlip>
                  <a:defRPr sz="24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Blip>
                    <a:blip r:embed="rId5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2000">
                    <a:solidFill>
                      <a:srgbClr val="10403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20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10</a:t>
                </a:r>
                <a:endParaRPr lang="zh-TW" altLang="en-US" sz="220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9270" name="標題 1"/>
          <p:cNvPicPr>
            <a:picLocks noGrp="1" noChangeArrowheads="1"/>
          </p:cNvPicPr>
          <p:nvPr>
            <p:ph type="title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31300" cy="1066800"/>
          </a:xfrm>
        </p:spPr>
      </p:pic>
      <p:sp>
        <p:nvSpPr>
          <p:cNvPr id="9271" name="文字方塊 24"/>
          <p:cNvSpPr txBox="1">
            <a:spLocks noChangeArrowheads="1"/>
          </p:cNvSpPr>
          <p:nvPr/>
        </p:nvSpPr>
        <p:spPr bwMode="auto">
          <a:xfrm rot="-5400000">
            <a:off x="7547769" y="4988719"/>
            <a:ext cx="5238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&gt;A&gt; 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&gt;B&gt;C)</a:t>
            </a:r>
            <a:endParaRPr lang="en-US" altLang="zh-TW" sz="2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9272" name="文字方塊 24"/>
          <p:cNvSpPr txBox="1">
            <a:spLocks noChangeArrowheads="1"/>
          </p:cNvSpPr>
          <p:nvPr/>
        </p:nvSpPr>
        <p:spPr bwMode="auto">
          <a:xfrm rot="-5400000">
            <a:off x="7412831" y="5431632"/>
            <a:ext cx="5238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標示比序</a:t>
            </a:r>
            <a:endParaRPr lang="en-US" altLang="zh-TW" sz="2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18454" name="橢圓形圖說文字 2"/>
          <p:cNvSpPr>
            <a:spLocks noChangeArrowheads="1"/>
          </p:cNvSpPr>
          <p:nvPr/>
        </p:nvSpPr>
        <p:spPr bwMode="auto">
          <a:xfrm flipH="1">
            <a:off x="2921000" y="4294188"/>
            <a:ext cx="1079500" cy="1582737"/>
          </a:xfrm>
          <a:prstGeom prst="wedgeEllipseCallout">
            <a:avLst>
              <a:gd name="adj1" fmla="val -4560"/>
              <a:gd name="adj2" fmla="val -872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kumimoji="0" lang="zh-TW" alt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個別序位不比它</a:t>
            </a:r>
            <a:endParaRPr kumimoji="0" lang="zh-TW" altLang="en-US" sz="2000" u="sng" smtClean="0">
              <a:latin typeface="Times" panose="02020603050405020304" pitchFamily="18" charset="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8064500" y="2133600"/>
            <a:ext cx="900113" cy="3517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產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別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序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位</a:t>
            </a:r>
          </a:p>
        </p:txBody>
      </p:sp>
      <p:sp>
        <p:nvSpPr>
          <p:cNvPr id="3" name="矩形 2"/>
          <p:cNvSpPr/>
          <p:nvPr/>
        </p:nvSpPr>
        <p:spPr>
          <a:xfrm>
            <a:off x="3708400" y="2276475"/>
            <a:ext cx="3967163" cy="32019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5508625" y="5326063"/>
            <a:ext cx="163513" cy="4683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608263" y="2276475"/>
            <a:ext cx="523875" cy="33210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2987675" y="1844675"/>
            <a:ext cx="144463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2C5222-C1E5-4D23-8CAC-3926C4878623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54050" y="1533525"/>
          <a:ext cx="7848601" cy="448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6"/>
                <a:gridCol w="936072"/>
                <a:gridCol w="936072"/>
                <a:gridCol w="936072"/>
                <a:gridCol w="864066"/>
                <a:gridCol w="1350103"/>
                <a:gridCol w="981075"/>
                <a:gridCol w="981075"/>
              </a:tblGrid>
              <a:tr h="135751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國文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數學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英文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社會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自然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寫作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不算積點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分數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積點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69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</a:t>
                      </a:r>
                      <a:endParaRPr lang="zh-TW" altLang="en-US" sz="24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</a:t>
                      </a:r>
                      <a:endParaRPr lang="zh-TW" altLang="en-US" sz="24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</a:t>
                      </a:r>
                      <a:endParaRPr lang="zh-TW" altLang="en-US" sz="24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</a:t>
                      </a:r>
                      <a:endParaRPr lang="zh-TW" altLang="en-US" sz="24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</a:t>
                      </a:r>
                      <a:endParaRPr lang="zh-TW" altLang="en-US" sz="24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25</a:t>
                      </a:r>
                      <a:endParaRPr lang="zh-TW" altLang="en-US" sz="3200" b="1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7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</a:t>
                      </a:r>
                      <a:endParaRPr lang="zh-TW" altLang="en-US" sz="24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A+</a:t>
                      </a:r>
                      <a:endParaRPr lang="zh-TW" altLang="en-US" sz="24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C</a:t>
                      </a:r>
                      <a:endParaRPr lang="zh-TW" altLang="en-US" sz="24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++</a:t>
                      </a:r>
                      <a:endParaRPr lang="zh-TW" altLang="en-US" sz="24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4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4</a:t>
                      </a:r>
                      <a:r>
                        <a:rPr lang="zh-TW" altLang="en-US" sz="2800" dirty="0" smtClean="0"/>
                        <a:t>級分</a:t>
                      </a:r>
                      <a:endParaRPr lang="zh-TW" altLang="en-US" sz="28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8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TW" alt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zh-TW" alt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979712" y="764704"/>
            <a:ext cx="547260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zh-TW" altLang="en-US" sz="4400" b="1" dirty="0">
                <a:ln w="19050">
                  <a:solidFill>
                    <a:prstClr val="white"/>
                  </a:solidFill>
                </a:ln>
                <a:solidFill>
                  <a:srgbClr val="00133A"/>
                </a:solidFill>
                <a:latin typeface="Verdana"/>
                <a:ea typeface="微軟正黑體"/>
                <a:cs typeface="Tahoma" pitchFamily="34" charset="0"/>
              </a:rPr>
              <a:t>標示總積點計算方式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8100" y="4724400"/>
            <a:ext cx="614363" cy="16287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vert="eaVert"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換算積點</a:t>
            </a:r>
          </a:p>
        </p:txBody>
      </p:sp>
      <p:cxnSp>
        <p:nvCxnSpPr>
          <p:cNvPr id="7" name="直線單箭頭接點 6"/>
          <p:cNvCxnSpPr/>
          <p:nvPr/>
        </p:nvCxnSpPr>
        <p:spPr>
          <a:xfrm>
            <a:off x="5292725" y="5815013"/>
            <a:ext cx="227647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8100" y="2636838"/>
            <a:ext cx="615950" cy="1628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vert="eaVert"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換算分數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2408238"/>
            <a:ext cx="8229600" cy="4137025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CC0099"/>
                </a:solidFill>
              </a:rPr>
              <a:t>一</a:t>
            </a:r>
            <a:r>
              <a:rPr lang="zh-TW" altLang="en-US" b="1" dirty="0" smtClean="0">
                <a:solidFill>
                  <a:srgbClr val="CC0099"/>
                </a:solidFill>
                <a:latin typeface="新細明體"/>
                <a:ea typeface="新細明體"/>
              </a:rPr>
              <a:t>、</a:t>
            </a:r>
            <a:r>
              <a:rPr lang="zh-TW" altLang="en-US" b="1" dirty="0" smtClean="0">
                <a:solidFill>
                  <a:srgbClr val="CC0099"/>
                </a:solidFill>
              </a:rPr>
              <a:t>先比成績</a:t>
            </a:r>
            <a:r>
              <a:rPr lang="en-US" altLang="zh-TW" b="1" dirty="0" smtClean="0">
                <a:solidFill>
                  <a:srgbClr val="CC0099"/>
                </a:solidFill>
              </a:rPr>
              <a:t>(</a:t>
            </a:r>
            <a:r>
              <a:rPr lang="zh-TW" altLang="en-US" b="1" dirty="0" smtClean="0">
                <a:solidFill>
                  <a:srgbClr val="CC0099"/>
                </a:solidFill>
              </a:rPr>
              <a:t>先看</a:t>
            </a:r>
            <a:r>
              <a:rPr lang="en-US" altLang="zh-TW" b="1" dirty="0" smtClean="0">
                <a:solidFill>
                  <a:srgbClr val="CC0099"/>
                </a:solidFill>
              </a:rPr>
              <a:t>ABC)</a:t>
            </a:r>
            <a:endParaRPr lang="zh-TW" altLang="en-US" b="1" dirty="0" smtClean="0">
              <a:solidFill>
                <a:srgbClr val="CC0099"/>
              </a:solidFill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388004-1BBE-4F13-93F5-941A4FCDEBC9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54050" y="3068638"/>
          <a:ext cx="7848600" cy="323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</a:tblGrid>
              <a:tr h="119761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國文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數學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英文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社會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自然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寫作積分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成績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積點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275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++</a:t>
                      </a:r>
                      <a:endParaRPr lang="zh-TW" altLang="en-US" sz="24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++</a:t>
                      </a:r>
                      <a:endParaRPr lang="zh-TW" altLang="en-US" sz="24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++</a:t>
                      </a:r>
                      <a:endParaRPr lang="zh-TW" altLang="en-US" sz="24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++</a:t>
                      </a:r>
                      <a:endParaRPr lang="zh-TW" altLang="en-US" sz="24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++</a:t>
                      </a:r>
                      <a:endParaRPr lang="zh-TW" altLang="en-US" sz="24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23</a:t>
                      </a:r>
                      <a:endParaRPr lang="zh-TW" altLang="en-US" sz="3200" b="1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20</a:t>
                      </a:r>
                      <a:endParaRPr lang="zh-TW" altLang="en-US" sz="2000" b="1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3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25</a:t>
                      </a:r>
                      <a:endParaRPr lang="zh-TW" altLang="en-US" sz="3200" b="1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13</a:t>
                      </a:r>
                      <a:endParaRPr lang="zh-TW" altLang="en-US" sz="2000" b="1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3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876925"/>
            <a:ext cx="87630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23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5230813"/>
            <a:ext cx="4333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233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4122738"/>
            <a:ext cx="3540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233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4122738"/>
            <a:ext cx="30956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233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4103688"/>
            <a:ext cx="3603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233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044950"/>
            <a:ext cx="366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233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117975"/>
            <a:ext cx="4968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233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66688"/>
            <a:ext cx="590550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667125" y="238125"/>
            <a:ext cx="215900" cy="1893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733800" y="2132013"/>
            <a:ext cx="0" cy="315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1" name="文字方塊 6"/>
          <p:cNvSpPr txBox="1">
            <a:spLocks noChangeArrowheads="1"/>
          </p:cNvSpPr>
          <p:nvPr/>
        </p:nvSpPr>
        <p:spPr bwMode="auto">
          <a:xfrm>
            <a:off x="2266950" y="300038"/>
            <a:ext cx="38782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12.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教育會考自然科標示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11.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教育會考社會科標示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10.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教育會考英文科標示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9.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教育會考數學科標示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8.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教育會考國文科標示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7.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教育會考成績等級標示總點數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6.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志願序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5.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教育會考換算總積分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4.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多元學習表現總積分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3.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適性輔導總積分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2.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低收入戶學生優先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各項目加總總積分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200">
              <a:solidFill>
                <a:schemeClr val="tx1"/>
              </a:solidFill>
              <a:latin typeface="Arial" panose="020B0604020202020204" pitchFamily="34" charset="0"/>
              <a:cs typeface="Biau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33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6EAA5-4750-4389-BC59-4213ED750E4F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4513" y="1844675"/>
            <a:ext cx="61928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zh-TW" altLang="en-US" sz="2800" b="1" kern="0" dirty="0">
                <a:solidFill>
                  <a:srgbClr val="FF0066"/>
                </a:solidFill>
                <a:latin typeface="+mj-ea"/>
                <a:ea typeface="+mj-ea"/>
              </a:rPr>
              <a:t>二、</a:t>
            </a:r>
            <a:r>
              <a:rPr lang="en-US" altLang="zh-TW" sz="2800" b="1" kern="0" dirty="0">
                <a:solidFill>
                  <a:srgbClr val="0033CC"/>
                </a:solidFill>
                <a:latin typeface="+mj-ea"/>
                <a:ea typeface="+mj-ea"/>
              </a:rPr>
              <a:t>(</a:t>
            </a:r>
            <a:r>
              <a:rPr lang="zh-TW" altLang="en-US" sz="2800" b="1" kern="0" dirty="0">
                <a:solidFill>
                  <a:srgbClr val="0033CC"/>
                </a:solidFill>
                <a:latin typeface="+mj-ea"/>
                <a:ea typeface="+mj-ea"/>
              </a:rPr>
              <a:t>會考成績同</a:t>
            </a:r>
            <a:r>
              <a:rPr lang="en-US" altLang="zh-TW" sz="2800" b="1" kern="0" dirty="0">
                <a:solidFill>
                  <a:srgbClr val="0033CC"/>
                </a:solidFill>
                <a:latin typeface="+mj-ea"/>
                <a:ea typeface="+mj-ea"/>
              </a:rPr>
              <a:t>)</a:t>
            </a:r>
            <a:r>
              <a:rPr lang="zh-TW" altLang="en-US" sz="2800" b="1" kern="0" dirty="0">
                <a:solidFill>
                  <a:srgbClr val="CC0099"/>
                </a:solidFill>
                <a:latin typeface="+mj-ea"/>
                <a:ea typeface="+mj-ea"/>
              </a:rPr>
              <a:t>知道行情比志願</a:t>
            </a:r>
          </a:p>
        </p:txBody>
      </p:sp>
      <p:sp>
        <p:nvSpPr>
          <p:cNvPr id="13317" name="文字方塊 3"/>
          <p:cNvSpPr txBox="1">
            <a:spLocks noChangeArrowheads="1"/>
          </p:cNvSpPr>
          <p:nvPr/>
        </p:nvSpPr>
        <p:spPr bwMode="auto">
          <a:xfrm>
            <a:off x="733425" y="5732463"/>
            <a:ext cx="8080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註 </a:t>
            </a:r>
            <a:r>
              <a:rPr kumimoji="0" lang="en-US" altLang="zh-TW" sz="2400" b="1" dirty="0">
                <a:solidFill>
                  <a:srgbClr val="0033CC"/>
                </a:solidFill>
                <a:latin typeface="Arial" panose="020B0604020202020204" pitchFamily="34" charset="0"/>
              </a:rPr>
              <a:t>:</a:t>
            </a:r>
            <a:r>
              <a:rPr kumimoji="0" lang="zh-TW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kumimoji="0" lang="zh-TW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有條件錄取</a:t>
            </a:r>
            <a:r>
              <a:rPr kumimoji="0" lang="zh-TW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應列為第一志願</a:t>
            </a:r>
            <a:r>
              <a:rPr kumimoji="0" lang="en-US" altLang="zh-TW" sz="2400" b="1" dirty="0">
                <a:solidFill>
                  <a:srgbClr val="0033CC"/>
                </a:solidFill>
                <a:latin typeface="Arial" panose="020B0604020202020204" pitchFamily="34" charset="0"/>
              </a:rPr>
              <a:t>(</a:t>
            </a:r>
            <a:r>
              <a:rPr kumimoji="0" lang="zh-TW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志願分數影響大</a:t>
            </a:r>
            <a:r>
              <a:rPr kumimoji="0" lang="en-US" altLang="zh-TW" sz="2400" b="1" dirty="0">
                <a:solidFill>
                  <a:srgbClr val="0033CC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1" dirty="0">
                <a:solidFill>
                  <a:srgbClr val="0033CC"/>
                </a:solidFill>
                <a:latin typeface="Arial" panose="020B0604020202020204" pitchFamily="34" charset="0"/>
              </a:rPr>
              <a:t>  ex.</a:t>
            </a:r>
            <a:r>
              <a:rPr kumimoji="0" lang="zh-TW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龍潭高中最低錄取標準</a:t>
            </a:r>
            <a:r>
              <a:rPr kumimoji="0" lang="en-US" altLang="zh-TW" sz="2400" b="1" dirty="0">
                <a:solidFill>
                  <a:srgbClr val="C00000"/>
                </a:solidFill>
                <a:latin typeface="Arial" panose="020B0604020202020204" pitchFamily="34" charset="0"/>
              </a:rPr>
              <a:t>5B</a:t>
            </a:r>
            <a:r>
              <a:rPr kumimoji="0" lang="zh-TW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有條件錄取</a:t>
            </a:r>
            <a:r>
              <a:rPr kumimoji="0" lang="en-US" altLang="zh-TW" sz="2400" b="1" dirty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kumimoji="0" lang="zh-TW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同志願再比</a:t>
            </a:r>
            <a:r>
              <a:rPr kumimoji="0" lang="en-US" altLang="zh-TW" sz="2400" b="1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endParaRPr kumimoji="0" lang="zh-TW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14375" y="2300288"/>
          <a:ext cx="7848603" cy="3432174"/>
        </p:xfrm>
        <a:graphic>
          <a:graphicData uri="http://schemas.openxmlformats.org/drawingml/2006/table">
            <a:tbl>
              <a:tblPr firstRow="1" bandRow="1"/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162"/>
                <a:gridCol w="956972"/>
                <a:gridCol w="872067"/>
              </a:tblGrid>
              <a:tr h="1274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國文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數學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英文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社會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自然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寫作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成績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第一志願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錄取學校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078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</a:t>
                      </a:r>
                      <a:endParaRPr lang="zh-TW" altLang="en-US" sz="28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</a:t>
                      </a:r>
                      <a:endParaRPr lang="zh-TW" altLang="en-US" sz="28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</a:t>
                      </a:r>
                      <a:endParaRPr lang="zh-TW" altLang="en-US" sz="28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/>
                        <a:t>23</a:t>
                      </a:r>
                      <a:endParaRPr lang="zh-TW" altLang="en-US" sz="3200" b="1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zh-TW" altLang="en-US" sz="2400" b="1" dirty="0" smtClean="0">
                          <a:solidFill>
                            <a:schemeClr val="accent6"/>
                          </a:solidFill>
                        </a:rPr>
                        <a:t>龍潭高中</a:t>
                      </a:r>
                      <a:endParaRPr lang="zh-TW" altLang="en-US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33CC"/>
                          </a:solidFill>
                        </a:rPr>
                        <a:t>龍潭高中</a:t>
                      </a:r>
                      <a:endParaRPr lang="zh-TW" altLang="en-US" sz="2400" b="1" dirty="0">
                        <a:solidFill>
                          <a:srgbClr val="0033CC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1078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B+</a:t>
                      </a:r>
                      <a:endParaRPr kumimoji="0" lang="zh-TW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</a:t>
                      </a:r>
                      <a:endParaRPr lang="zh-TW" altLang="en-US" sz="28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/>
                        <a:t>23</a:t>
                      </a:r>
                      <a:endParaRPr lang="zh-TW" altLang="en-US" sz="3200" b="1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6"/>
                          </a:solidFill>
                        </a:rPr>
                        <a:t>平鎮高中</a:t>
                      </a:r>
                      <a:endParaRPr lang="zh-TW" altLang="en-US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C0099"/>
                          </a:solidFill>
                        </a:rPr>
                        <a:t>至善高中</a:t>
                      </a:r>
                      <a:endParaRPr lang="zh-TW" alt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33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3644900"/>
            <a:ext cx="6667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33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-211138"/>
            <a:ext cx="5616575" cy="22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4205288" y="93663"/>
            <a:ext cx="298450" cy="1100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2" name="直線單箭頭接點 11"/>
          <p:cNvCxnSpPr>
            <a:stCxn id="9" idx="2"/>
          </p:cNvCxnSpPr>
          <p:nvPr/>
        </p:nvCxnSpPr>
        <p:spPr>
          <a:xfrm>
            <a:off x="4354513" y="1193800"/>
            <a:ext cx="44450" cy="650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4" name="文字方塊 23"/>
          <p:cNvSpPr txBox="1">
            <a:spLocks noChangeArrowheads="1"/>
          </p:cNvSpPr>
          <p:nvPr/>
        </p:nvSpPr>
        <p:spPr bwMode="auto">
          <a:xfrm>
            <a:off x="2565400" y="306388"/>
            <a:ext cx="38766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12.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教育會考自然科標示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11.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教育會考社會科標示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10.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教育會考英文科標示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9.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教育會考數學科標示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8.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教育會考國文科標示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7.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教育會考成績等級標示總點數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6.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志願序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5.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教育會考換算總積分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4.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多元學習表現總積分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3.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適性輔導總積分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2.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低收入戶學生優先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各項目加總總積分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200">
              <a:solidFill>
                <a:schemeClr val="tx1"/>
              </a:solidFill>
              <a:latin typeface="Arial" panose="020B0604020202020204" pitchFamily="34" charset="0"/>
              <a:cs typeface="Biau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53F1F3-8E61-4E72-A36E-7E5D86B9BFB9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11188" y="2781300"/>
          <a:ext cx="7921629" cy="3168650"/>
        </p:xfrm>
        <a:graphic>
          <a:graphicData uri="http://schemas.openxmlformats.org/drawingml/2006/table">
            <a:tbl>
              <a:tblPr firstRow="1" bandRow="1"/>
              <a:tblGrid>
                <a:gridCol w="880181"/>
                <a:gridCol w="880181"/>
                <a:gridCol w="880181"/>
                <a:gridCol w="880181"/>
                <a:gridCol w="880181"/>
                <a:gridCol w="880181"/>
                <a:gridCol w="880181"/>
                <a:gridCol w="880181"/>
                <a:gridCol w="880181"/>
              </a:tblGrid>
              <a:tr h="1166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國文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數學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英文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社會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自然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寫作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成績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各科積點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第一志願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000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A++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/>
                        <a:t>29</a:t>
                      </a:r>
                      <a:endParaRPr lang="zh-TW" altLang="en-US" sz="3200" b="1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0033CC"/>
                          </a:solidFill>
                        </a:rPr>
                        <a:t>24</a:t>
                      </a:r>
                      <a:endParaRPr lang="zh-TW" altLang="en-US" sz="3200" b="1" dirty="0">
                        <a:solidFill>
                          <a:srgbClr val="0033CC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33CC"/>
                          </a:solidFill>
                        </a:rPr>
                        <a:t>內壢高中</a:t>
                      </a:r>
                      <a:endParaRPr lang="zh-TW" altLang="en-US" sz="2400" b="1" dirty="0">
                        <a:solidFill>
                          <a:srgbClr val="0033CC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1000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A++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/>
                        <a:t>29</a:t>
                      </a:r>
                      <a:endParaRPr lang="zh-TW" altLang="en-US" sz="3200" b="1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0033CC"/>
                          </a:solidFill>
                        </a:rPr>
                        <a:t>25</a:t>
                      </a:r>
                      <a:endParaRPr lang="zh-TW" altLang="en-US" sz="3200" b="1" dirty="0">
                        <a:solidFill>
                          <a:srgbClr val="0033CC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內壢高中</a:t>
                      </a: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68313" y="2205038"/>
            <a:ext cx="511175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zh-TW" altLang="en-US" sz="2800" b="1" kern="0" dirty="0">
                <a:solidFill>
                  <a:srgbClr val="FF0066"/>
                </a:solidFill>
                <a:latin typeface="+mj-ea"/>
                <a:ea typeface="+mj-ea"/>
              </a:rPr>
              <a:t>三、</a:t>
            </a:r>
            <a:r>
              <a:rPr lang="en-US" altLang="zh-TW" sz="2800" b="1" kern="0" dirty="0">
                <a:solidFill>
                  <a:srgbClr val="0033CC"/>
                </a:solidFill>
                <a:latin typeface="+mj-ea"/>
                <a:ea typeface="+mj-ea"/>
              </a:rPr>
              <a:t>(</a:t>
            </a:r>
            <a:r>
              <a:rPr lang="zh-TW" altLang="en-US" sz="2800" b="1" kern="0" dirty="0">
                <a:solidFill>
                  <a:srgbClr val="0033CC"/>
                </a:solidFill>
                <a:latin typeface="+mj-ea"/>
                <a:ea typeface="+mj-ea"/>
              </a:rPr>
              <a:t>知道行情志願同</a:t>
            </a:r>
            <a:r>
              <a:rPr lang="en-US" altLang="zh-TW" sz="2800" b="1" kern="0" dirty="0">
                <a:solidFill>
                  <a:srgbClr val="0033CC"/>
                </a:solidFill>
                <a:latin typeface="+mj-ea"/>
                <a:ea typeface="+mj-ea"/>
              </a:rPr>
              <a:t>)</a:t>
            </a:r>
            <a:r>
              <a:rPr lang="zh-TW" altLang="en-US" sz="2800" b="1" kern="0" dirty="0">
                <a:solidFill>
                  <a:srgbClr val="CC0099"/>
                </a:solidFill>
                <a:latin typeface="+mj-ea"/>
                <a:ea typeface="+mj-ea"/>
              </a:rPr>
              <a:t>比積點</a:t>
            </a:r>
          </a:p>
        </p:txBody>
      </p:sp>
      <p:sp>
        <p:nvSpPr>
          <p:cNvPr id="14383" name="矩形 8"/>
          <p:cNvSpPr>
            <a:spLocks noChangeArrowheads="1"/>
          </p:cNvSpPr>
          <p:nvPr/>
        </p:nvSpPr>
        <p:spPr bwMode="auto">
          <a:xfrm>
            <a:off x="611188" y="5949950"/>
            <a:ext cx="5473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註 </a:t>
            </a:r>
            <a:r>
              <a:rPr kumimoji="0" lang="en-US" altLang="zh-TW" sz="2400" b="1">
                <a:solidFill>
                  <a:srgbClr val="0033CC"/>
                </a:solidFill>
                <a:latin typeface="Arial" panose="020B0604020202020204" pitchFamily="34" charset="0"/>
              </a:rPr>
              <a:t>:</a:t>
            </a:r>
            <a:r>
              <a:rPr kumimoji="0" lang="zh-TW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 內壢高中最低錄取標準</a:t>
            </a:r>
            <a:endParaRPr kumimoji="0" lang="en-US" altLang="zh-TW" sz="2400" b="1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kumimoji="0" lang="zh-TW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kumimoji="0" lang="en-US" altLang="zh-TW" sz="2400" b="1">
                <a:solidFill>
                  <a:srgbClr val="C00000"/>
                </a:solidFill>
                <a:latin typeface="Arial" panose="020B0604020202020204" pitchFamily="34" charset="0"/>
              </a:rPr>
              <a:t>3A2B</a:t>
            </a:r>
            <a:r>
              <a:rPr kumimoji="0" lang="zh-TW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有條件錄取</a:t>
            </a:r>
            <a:r>
              <a:rPr kumimoji="0" lang="en-US" altLang="zh-TW" sz="2400" b="1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kumimoji="0" lang="zh-TW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同志願再比</a:t>
            </a:r>
            <a:r>
              <a:rPr kumimoji="0" lang="en-US" altLang="zh-TW" sz="2400" b="1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endParaRPr kumimoji="0" lang="zh-TW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43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573246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43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438"/>
            <a:ext cx="5616575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grpSp>
        <p:nvGrpSpPr>
          <p:cNvPr id="14386" name="群組 13"/>
          <p:cNvGrpSpPr>
            <a:grpSpLocks/>
          </p:cNvGrpSpPr>
          <p:nvPr/>
        </p:nvGrpSpPr>
        <p:grpSpPr bwMode="auto">
          <a:xfrm>
            <a:off x="2760663" y="404813"/>
            <a:ext cx="3308350" cy="3024187"/>
            <a:chOff x="64268" y="2484731"/>
            <a:chExt cx="6923750" cy="4375704"/>
          </a:xfrm>
        </p:grpSpPr>
        <p:sp>
          <p:nvSpPr>
            <p:cNvPr id="14388" name="文字方塊 6"/>
            <p:cNvSpPr txBox="1">
              <a:spLocks noChangeArrowheads="1"/>
            </p:cNvSpPr>
            <p:nvPr/>
          </p:nvSpPr>
          <p:spPr bwMode="auto">
            <a:xfrm>
              <a:off x="64268" y="2486026"/>
              <a:ext cx="1195780" cy="309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1．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各項目加總總積分</a:t>
              </a:r>
            </a:p>
          </p:txBody>
        </p:sp>
        <p:sp>
          <p:nvSpPr>
            <p:cNvPr id="14389" name="文字方塊 7"/>
            <p:cNvSpPr txBox="1">
              <a:spLocks noChangeArrowheads="1"/>
            </p:cNvSpPr>
            <p:nvPr/>
          </p:nvSpPr>
          <p:spPr bwMode="auto">
            <a:xfrm>
              <a:off x="948990" y="2486026"/>
              <a:ext cx="811122" cy="3376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2</a:t>
              </a:r>
              <a:r>
                <a:rPr lang="zh-TW" altLang="en-US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低收入戶學生優先</a:t>
              </a:r>
            </a:p>
          </p:txBody>
        </p:sp>
        <p:sp>
          <p:nvSpPr>
            <p:cNvPr id="14390" name="文字方塊 8"/>
            <p:cNvSpPr txBox="1">
              <a:spLocks noChangeArrowheads="1"/>
            </p:cNvSpPr>
            <p:nvPr/>
          </p:nvSpPr>
          <p:spPr bwMode="auto">
            <a:xfrm>
              <a:off x="1083443" y="2487447"/>
              <a:ext cx="1195780" cy="293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3</a:t>
              </a: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適性輔導總積分</a:t>
              </a:r>
              <a:endPara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391" name="文字方塊 9"/>
            <p:cNvSpPr txBox="1">
              <a:spLocks noChangeArrowheads="1"/>
            </p:cNvSpPr>
            <p:nvPr/>
          </p:nvSpPr>
          <p:spPr bwMode="auto">
            <a:xfrm>
              <a:off x="1586715" y="2484731"/>
              <a:ext cx="1195780" cy="315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4</a:t>
              </a:r>
              <a:r>
                <a:rPr lang="zh-TW" altLang="en-US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多元學習表現總積分</a:t>
              </a:r>
              <a:endParaRPr lang="zh-TW" altLang="en-US" sz="1200" b="1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392" name="文字方塊 10"/>
            <p:cNvSpPr txBox="1">
              <a:spLocks noChangeArrowheads="1"/>
            </p:cNvSpPr>
            <p:nvPr/>
          </p:nvSpPr>
          <p:spPr bwMode="auto">
            <a:xfrm>
              <a:off x="2092328" y="2484731"/>
              <a:ext cx="1195780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5</a:t>
              </a: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教育會考換算總積分</a:t>
              </a:r>
              <a:endPara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393" name="文字方塊 11"/>
            <p:cNvSpPr txBox="1">
              <a:spLocks noChangeArrowheads="1"/>
            </p:cNvSpPr>
            <p:nvPr/>
          </p:nvSpPr>
          <p:spPr bwMode="auto">
            <a:xfrm>
              <a:off x="3029917" y="2486026"/>
              <a:ext cx="811122" cy="316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6</a:t>
              </a:r>
              <a:r>
                <a:rPr lang="zh-TW" altLang="en-US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志願序</a:t>
              </a:r>
              <a:endParaRPr lang="zh-TW" altLang="en-US" sz="1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394" name="文字方塊 19"/>
            <p:cNvSpPr txBox="1">
              <a:spLocks noChangeArrowheads="1"/>
            </p:cNvSpPr>
            <p:nvPr/>
          </p:nvSpPr>
          <p:spPr bwMode="auto">
            <a:xfrm>
              <a:off x="3781287" y="2498066"/>
              <a:ext cx="554268" cy="432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7</a:t>
              </a: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會考成績標示總點數</a:t>
              </a:r>
            </a:p>
          </p:txBody>
        </p:sp>
        <p:sp>
          <p:nvSpPr>
            <p:cNvPr id="14395" name="文字方塊 20"/>
            <p:cNvSpPr txBox="1">
              <a:spLocks noChangeArrowheads="1"/>
            </p:cNvSpPr>
            <p:nvPr/>
          </p:nvSpPr>
          <p:spPr bwMode="auto">
            <a:xfrm>
              <a:off x="3655117" y="2509099"/>
              <a:ext cx="1195780" cy="327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8</a:t>
              </a:r>
              <a:r>
                <a:rPr lang="zh-TW" altLang="en-US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教育會考國文科積分</a:t>
              </a:r>
            </a:p>
          </p:txBody>
        </p:sp>
        <p:sp>
          <p:nvSpPr>
            <p:cNvPr id="14396" name="文字方塊 21"/>
            <p:cNvSpPr txBox="1">
              <a:spLocks noChangeArrowheads="1"/>
            </p:cNvSpPr>
            <p:nvPr/>
          </p:nvSpPr>
          <p:spPr bwMode="auto">
            <a:xfrm>
              <a:off x="4167557" y="2509098"/>
              <a:ext cx="1195780" cy="315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9</a:t>
              </a: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教育會考數學科積分</a:t>
              </a:r>
            </a:p>
          </p:txBody>
        </p:sp>
        <p:sp>
          <p:nvSpPr>
            <p:cNvPr id="14397" name="文字方塊 22"/>
            <p:cNvSpPr txBox="1">
              <a:spLocks noChangeArrowheads="1"/>
            </p:cNvSpPr>
            <p:nvPr/>
          </p:nvSpPr>
          <p:spPr bwMode="auto">
            <a:xfrm>
              <a:off x="4693405" y="2495222"/>
              <a:ext cx="1195780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800080"/>
                  </a:solidFill>
                  <a:latin typeface="BiauKai"/>
                  <a:ea typeface="BiauKai"/>
                  <a:cs typeface="BiauKai"/>
                </a:rPr>
                <a:t>10</a:t>
              </a:r>
              <a:r>
                <a:rPr lang="zh-TW" altLang="en-US" sz="1200" b="1">
                  <a:solidFill>
                    <a:srgbClr val="800080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80008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教育會考英語科積分</a:t>
              </a:r>
            </a:p>
          </p:txBody>
        </p:sp>
        <p:sp>
          <p:nvSpPr>
            <p:cNvPr id="14398" name="文字方塊 23"/>
            <p:cNvSpPr txBox="1">
              <a:spLocks noChangeArrowheads="1"/>
            </p:cNvSpPr>
            <p:nvPr/>
          </p:nvSpPr>
          <p:spPr bwMode="auto">
            <a:xfrm>
              <a:off x="5266389" y="2509099"/>
              <a:ext cx="1195780" cy="327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11</a:t>
              </a: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教育會考社會科積分</a:t>
              </a:r>
            </a:p>
          </p:txBody>
        </p:sp>
        <p:sp>
          <p:nvSpPr>
            <p:cNvPr id="14399" name="文字方塊 22"/>
            <p:cNvSpPr txBox="1">
              <a:spLocks noChangeArrowheads="1"/>
            </p:cNvSpPr>
            <p:nvPr/>
          </p:nvSpPr>
          <p:spPr bwMode="auto">
            <a:xfrm>
              <a:off x="6176896" y="2509099"/>
              <a:ext cx="811122" cy="435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800080"/>
                  </a:solidFill>
                  <a:latin typeface="BiauKai"/>
                  <a:ea typeface="BiauKai"/>
                  <a:cs typeface="BiauKai"/>
                </a:rPr>
                <a:t>12</a:t>
              </a:r>
              <a:r>
                <a:rPr lang="zh-TW" altLang="en-US" sz="1200" b="1">
                  <a:solidFill>
                    <a:srgbClr val="800080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80008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教育會考自然科積分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4433888" y="376238"/>
            <a:ext cx="29845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438"/>
            <a:ext cx="5616575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650" y="312738"/>
            <a:ext cx="8229600" cy="1143000"/>
          </a:xfr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8FE717-5AE5-43C2-AF36-FA9A53CAD573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2000" y="2949575"/>
          <a:ext cx="7481889" cy="3182938"/>
        </p:xfrm>
        <a:graphic>
          <a:graphicData uri="http://schemas.openxmlformats.org/drawingml/2006/table">
            <a:tbl>
              <a:tblPr firstRow="1" bandRow="1"/>
              <a:tblGrid>
                <a:gridCol w="831321"/>
                <a:gridCol w="831321"/>
                <a:gridCol w="831321"/>
                <a:gridCol w="831321"/>
                <a:gridCol w="831321"/>
                <a:gridCol w="831321"/>
                <a:gridCol w="831321"/>
                <a:gridCol w="831321"/>
                <a:gridCol w="831321"/>
              </a:tblGrid>
              <a:tr h="1203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國文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數學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英文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社會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自然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寫作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成績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各科積點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第一志 願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960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/>
                        <a:t>29</a:t>
                      </a:r>
                      <a:endParaRPr lang="zh-TW" altLang="en-US" sz="2400" b="1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/>
                        <a:t>24</a:t>
                      </a:r>
                      <a:endParaRPr lang="zh-TW" altLang="en-US" sz="2400" b="1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內壢高中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1018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/>
                        <a:t>29</a:t>
                      </a:r>
                      <a:endParaRPr lang="zh-TW" altLang="en-US" sz="2400" b="1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/>
                        <a:t>24</a:t>
                      </a:r>
                      <a:endParaRPr lang="zh-TW" altLang="en-US" sz="2400" b="1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內壢高中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407" name="矩形 6"/>
          <p:cNvSpPr>
            <a:spLocks noChangeArrowheads="1"/>
          </p:cNvSpPr>
          <p:nvPr/>
        </p:nvSpPr>
        <p:spPr bwMode="auto">
          <a:xfrm>
            <a:off x="806450" y="6100763"/>
            <a:ext cx="6697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CC0099"/>
                </a:solidFill>
                <a:latin typeface="Arial" panose="020B0604020202020204" pitchFamily="34" charset="0"/>
              </a:rPr>
              <a:t>註 </a:t>
            </a:r>
            <a:r>
              <a:rPr kumimoji="0" lang="en-US" altLang="zh-TW" b="1">
                <a:solidFill>
                  <a:srgbClr val="CC0099"/>
                </a:solidFill>
                <a:latin typeface="Arial" panose="020B0604020202020204" pitchFamily="34" charset="0"/>
              </a:rPr>
              <a:t>: </a:t>
            </a:r>
            <a:r>
              <a:rPr kumimoji="0" lang="zh-TW" altLang="en-US" b="1">
                <a:solidFill>
                  <a:srgbClr val="CC0099"/>
                </a:solidFill>
                <a:latin typeface="Arial" panose="020B0604020202020204" pitchFamily="34" charset="0"/>
              </a:rPr>
              <a:t>若單科標示再相同則增額錄取</a:t>
            </a:r>
          </a:p>
        </p:txBody>
      </p:sp>
      <p:pic>
        <p:nvPicPr>
          <p:cNvPr id="154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221163"/>
            <a:ext cx="72072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50825" y="2251075"/>
            <a:ext cx="871378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zh-TW" altLang="en-US" sz="2800" b="1" kern="0" dirty="0">
                <a:solidFill>
                  <a:srgbClr val="FF0066"/>
                </a:solidFill>
                <a:latin typeface="+mj-ea"/>
                <a:ea typeface="+mj-ea"/>
              </a:rPr>
              <a:t>四、</a:t>
            </a:r>
            <a:r>
              <a:rPr lang="en-US" altLang="zh-TW" sz="2800" b="1" kern="0" dirty="0">
                <a:solidFill>
                  <a:srgbClr val="0033CC"/>
                </a:solidFill>
                <a:latin typeface="+mj-ea"/>
                <a:ea typeface="+mj-ea"/>
              </a:rPr>
              <a:t>(</a:t>
            </a:r>
            <a:r>
              <a:rPr lang="zh-TW" altLang="en-US" sz="2800" b="1" kern="0" dirty="0">
                <a:solidFill>
                  <a:srgbClr val="0033CC"/>
                </a:solidFill>
                <a:latin typeface="+mj-ea"/>
                <a:ea typeface="+mj-ea"/>
              </a:rPr>
              <a:t>積點同</a:t>
            </a:r>
            <a:r>
              <a:rPr lang="en-US" altLang="zh-TW" sz="2800" b="1" kern="0" dirty="0">
                <a:solidFill>
                  <a:srgbClr val="0033CC"/>
                </a:solidFill>
                <a:latin typeface="+mj-ea"/>
                <a:ea typeface="+mj-ea"/>
              </a:rPr>
              <a:t>)</a:t>
            </a:r>
            <a:r>
              <a:rPr lang="zh-TW" altLang="en-US" sz="2800" b="1" kern="0" dirty="0">
                <a:solidFill>
                  <a:srgbClr val="CC0099"/>
                </a:solidFill>
                <a:latin typeface="+mj-ea"/>
                <a:ea typeface="+mj-ea"/>
              </a:rPr>
              <a:t>比單科標示</a:t>
            </a:r>
            <a:r>
              <a:rPr lang="en-US" altLang="zh-TW" sz="2800" b="1" kern="0" dirty="0">
                <a:solidFill>
                  <a:srgbClr val="CC0099"/>
                </a:solidFill>
                <a:latin typeface="+mj-ea"/>
                <a:ea typeface="+mj-ea"/>
              </a:rPr>
              <a:t>(</a:t>
            </a:r>
            <a:r>
              <a:rPr lang="zh-TW" altLang="en-US" sz="2400" b="1" kern="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國文→數學→英文→社會→自然</a:t>
            </a:r>
            <a:r>
              <a:rPr lang="en-US" altLang="zh-TW" sz="2800" b="1" kern="0" dirty="0">
                <a:solidFill>
                  <a:srgbClr val="CC0099"/>
                </a:solidFill>
                <a:latin typeface="新細明體"/>
                <a:ea typeface="新細明體"/>
              </a:rPr>
              <a:t>)</a:t>
            </a:r>
            <a:endParaRPr lang="zh-TW" altLang="en-US" sz="2800" b="1" kern="0" dirty="0">
              <a:solidFill>
                <a:srgbClr val="CC0099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1225" y="422275"/>
            <a:ext cx="1347788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5411" name="文字方塊 23"/>
          <p:cNvSpPr txBox="1">
            <a:spLocks noChangeArrowheads="1"/>
          </p:cNvSpPr>
          <p:nvPr/>
        </p:nvSpPr>
        <p:spPr bwMode="auto">
          <a:xfrm>
            <a:off x="2484438" y="392113"/>
            <a:ext cx="387826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12.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教育會考自然科標示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11.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教育會考社會科標示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10.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教育會考英文科標示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9.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教育會考數學科標示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8.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教育會考國文科標示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7.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教育會考成績等級標示總點數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6.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志願序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5.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教育會考換算總積分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4.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多元學習表現總積分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3.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適性輔導總積分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2.</a:t>
            </a:r>
            <a:r>
              <a:rPr lang="zh-TW" altLang="en-US" sz="1200" b="1">
                <a:solidFill>
                  <a:srgbClr val="9900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低收入戶學生優先</a:t>
            </a:r>
            <a:endParaRPr lang="en-US" altLang="zh-TW" sz="1200" b="1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1.</a:t>
            </a:r>
            <a:r>
              <a: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各項目加總總積分</a:t>
            </a:r>
            <a:endParaRPr lang="en-US" altLang="zh-TW" sz="12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200">
              <a:solidFill>
                <a:schemeClr val="tx1"/>
              </a:solidFill>
              <a:latin typeface="Arial" panose="020B0604020202020204" pitchFamily="34" charset="0"/>
              <a:cs typeface="Biau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A49582-F5FD-42DB-B63A-B9217ECB94BB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44538" y="2349500"/>
          <a:ext cx="7632702" cy="2879725"/>
        </p:xfrm>
        <a:graphic>
          <a:graphicData uri="http://schemas.openxmlformats.org/drawingml/2006/table">
            <a:tbl>
              <a:tblPr firstRow="1" bandRow="1"/>
              <a:tblGrid>
                <a:gridCol w="848078"/>
                <a:gridCol w="848078"/>
                <a:gridCol w="848078"/>
                <a:gridCol w="848078"/>
                <a:gridCol w="848078"/>
                <a:gridCol w="848078"/>
                <a:gridCol w="848078"/>
                <a:gridCol w="848078"/>
                <a:gridCol w="848078"/>
              </a:tblGrid>
              <a:tr h="1096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國文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數學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英文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社會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自然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寫作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成績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積點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比序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843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/>
                        <a:t>22</a:t>
                      </a:r>
                      <a:endParaRPr lang="zh-TW" altLang="en-US" sz="3200" b="1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CC0099"/>
                          </a:solidFill>
                        </a:rPr>
                        <a:t>13</a:t>
                      </a:r>
                      <a:endParaRPr lang="zh-TW" altLang="en-US" sz="32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endParaRPr lang="zh-TW" altLang="en-US" sz="2000" b="1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940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/>
                        <a:t>20</a:t>
                      </a:r>
                      <a:endParaRPr lang="zh-TW" altLang="en-US" sz="3200" b="1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CC0099"/>
                          </a:solidFill>
                        </a:rPr>
                        <a:t>20</a:t>
                      </a:r>
                      <a:endParaRPr lang="zh-TW" altLang="en-US" sz="32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endParaRPr lang="zh-TW" altLang="en-US" sz="2000" b="1" dirty="0"/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55650" y="1628775"/>
            <a:ext cx="40798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b="1" kern="0" dirty="0">
                <a:solidFill>
                  <a:srgbClr val="0033CC"/>
                </a:solidFill>
                <a:latin typeface="Arial"/>
                <a:ea typeface="新細明體"/>
              </a:rPr>
              <a:t>註 </a:t>
            </a:r>
            <a:r>
              <a:rPr lang="en-US" altLang="zh-TW" sz="2800" b="1" kern="0" dirty="0">
                <a:solidFill>
                  <a:srgbClr val="0033CC"/>
                </a:solidFill>
                <a:latin typeface="Arial"/>
                <a:ea typeface="新細明體"/>
              </a:rPr>
              <a:t>: </a:t>
            </a:r>
            <a:r>
              <a:rPr lang="zh-TW" altLang="en-US" sz="2800" b="1" kern="0" dirty="0">
                <a:solidFill>
                  <a:srgbClr val="CC0099"/>
                </a:solidFill>
                <a:latin typeface="Arial"/>
                <a:ea typeface="新細明體"/>
              </a:rPr>
              <a:t>積點高非致勝關鍵</a:t>
            </a:r>
          </a:p>
        </p:txBody>
      </p:sp>
      <p:sp>
        <p:nvSpPr>
          <p:cNvPr id="16431" name="矩形 7"/>
          <p:cNvSpPr>
            <a:spLocks noChangeArrowheads="1"/>
          </p:cNvSpPr>
          <p:nvPr/>
        </p:nvSpPr>
        <p:spPr bwMode="auto">
          <a:xfrm>
            <a:off x="755650" y="5445125"/>
            <a:ext cx="5688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註 </a:t>
            </a:r>
            <a:r>
              <a:rPr lang="en-US" altLang="zh-TW" sz="2800" b="1">
                <a:solidFill>
                  <a:srgbClr val="CC0099"/>
                </a:solidFill>
                <a:latin typeface="Arial" panose="020B0604020202020204" pitchFamily="34" charset="0"/>
              </a:rPr>
              <a:t>: </a:t>
            </a:r>
            <a:r>
              <a:rPr lang="zh-TW" altLang="en-US" sz="2800" b="1">
                <a:solidFill>
                  <a:srgbClr val="CC0099"/>
                </a:solidFill>
                <a:latin typeface="Arial" panose="020B0604020202020204" pitchFamily="34" charset="0"/>
              </a:rPr>
              <a:t>英</a:t>
            </a:r>
            <a:r>
              <a:rPr lang="en-US" altLang="zh-TW" sz="2800" b="1">
                <a:solidFill>
                  <a:srgbClr val="CC0099"/>
                </a:solidFill>
                <a:latin typeface="Arial" panose="020B0604020202020204" pitchFamily="34" charset="0"/>
              </a:rPr>
              <a:t>B+</a:t>
            </a:r>
            <a:r>
              <a:rPr lang="zh-TW" altLang="en-US" sz="2800" b="1">
                <a:solidFill>
                  <a:srgbClr val="CC0099"/>
                </a:solidFill>
                <a:latin typeface="Arial" panose="020B0604020202020204" pitchFamily="34" charset="0"/>
              </a:rPr>
              <a:t>數</a:t>
            </a:r>
            <a:r>
              <a:rPr lang="en-US" altLang="zh-TW" sz="2800" b="1">
                <a:solidFill>
                  <a:srgbClr val="CC0099"/>
                </a:solidFill>
                <a:latin typeface="Arial" panose="020B0604020202020204" pitchFamily="34" charset="0"/>
              </a:rPr>
              <a:t>B+</a:t>
            </a:r>
            <a:r>
              <a:rPr lang="zh-TW" altLang="en-US" sz="2800" b="1">
                <a:solidFill>
                  <a:srgbClr val="CC0099"/>
                </a:solidFill>
                <a:latin typeface="Arial" panose="020B0604020202020204" pitchFamily="34" charset="0"/>
              </a:rPr>
              <a:t>積點，</a:t>
            </a:r>
            <a:r>
              <a:rPr lang="en-US" altLang="zh-TW" sz="2800" b="1">
                <a:solidFill>
                  <a:srgbClr val="CC0099"/>
                </a:solidFill>
                <a:latin typeface="Arial" panose="020B0604020202020204" pitchFamily="34" charset="0"/>
              </a:rPr>
              <a:t>14</a:t>
            </a:r>
            <a:r>
              <a:rPr lang="zh-TW" altLang="en-US" sz="2800" b="1">
                <a:solidFill>
                  <a:srgbClr val="CC0099"/>
                </a:solidFill>
                <a:latin typeface="Arial" panose="020B0604020202020204" pitchFamily="34" charset="0"/>
              </a:rPr>
              <a:t>點才適合讀普通科</a:t>
            </a:r>
          </a:p>
        </p:txBody>
      </p:sp>
      <p:pic>
        <p:nvPicPr>
          <p:cNvPr id="164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14725"/>
            <a:ext cx="720725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64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-28575"/>
            <a:ext cx="5616575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grpSp>
        <p:nvGrpSpPr>
          <p:cNvPr id="16434" name="群組 13"/>
          <p:cNvGrpSpPr>
            <a:grpSpLocks/>
          </p:cNvGrpSpPr>
          <p:nvPr/>
        </p:nvGrpSpPr>
        <p:grpSpPr bwMode="auto">
          <a:xfrm>
            <a:off x="2373313" y="0"/>
            <a:ext cx="3308350" cy="2565400"/>
            <a:chOff x="64268" y="2484731"/>
            <a:chExt cx="6923750" cy="4375704"/>
          </a:xfrm>
        </p:grpSpPr>
        <p:sp>
          <p:nvSpPr>
            <p:cNvPr id="16435" name="文字方塊 6"/>
            <p:cNvSpPr txBox="1">
              <a:spLocks noChangeArrowheads="1"/>
            </p:cNvSpPr>
            <p:nvPr/>
          </p:nvSpPr>
          <p:spPr bwMode="auto">
            <a:xfrm>
              <a:off x="64268" y="2486026"/>
              <a:ext cx="1195780" cy="309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1．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各項目加總總積分</a:t>
              </a:r>
            </a:p>
          </p:txBody>
        </p:sp>
        <p:sp>
          <p:nvSpPr>
            <p:cNvPr id="16436" name="文字方塊 7"/>
            <p:cNvSpPr txBox="1">
              <a:spLocks noChangeArrowheads="1"/>
            </p:cNvSpPr>
            <p:nvPr/>
          </p:nvSpPr>
          <p:spPr bwMode="auto">
            <a:xfrm>
              <a:off x="948990" y="2486026"/>
              <a:ext cx="811122" cy="3376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2</a:t>
              </a:r>
              <a:r>
                <a:rPr lang="zh-TW" altLang="en-US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低收入戶學生優先</a:t>
              </a:r>
            </a:p>
          </p:txBody>
        </p:sp>
        <p:sp>
          <p:nvSpPr>
            <p:cNvPr id="16437" name="文字方塊 8"/>
            <p:cNvSpPr txBox="1">
              <a:spLocks noChangeArrowheads="1"/>
            </p:cNvSpPr>
            <p:nvPr/>
          </p:nvSpPr>
          <p:spPr bwMode="auto">
            <a:xfrm>
              <a:off x="1083443" y="2487447"/>
              <a:ext cx="1195780" cy="293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3</a:t>
              </a: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適性輔導總積分</a:t>
              </a:r>
              <a:endPara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438" name="文字方塊 9"/>
            <p:cNvSpPr txBox="1">
              <a:spLocks noChangeArrowheads="1"/>
            </p:cNvSpPr>
            <p:nvPr/>
          </p:nvSpPr>
          <p:spPr bwMode="auto">
            <a:xfrm>
              <a:off x="1586715" y="2484731"/>
              <a:ext cx="1195780" cy="315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4</a:t>
              </a:r>
              <a:r>
                <a:rPr lang="zh-TW" altLang="en-US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多元學習表現總積分</a:t>
              </a:r>
              <a:endParaRPr lang="zh-TW" altLang="en-US" sz="1200" b="1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439" name="文字方塊 10"/>
            <p:cNvSpPr txBox="1">
              <a:spLocks noChangeArrowheads="1"/>
            </p:cNvSpPr>
            <p:nvPr/>
          </p:nvSpPr>
          <p:spPr bwMode="auto">
            <a:xfrm>
              <a:off x="2092328" y="2484731"/>
              <a:ext cx="1195780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5</a:t>
              </a: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教育會考換算總積分</a:t>
              </a:r>
              <a:endParaRPr lang="zh-TW" altLang="en-US" sz="1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440" name="文字方塊 11"/>
            <p:cNvSpPr txBox="1">
              <a:spLocks noChangeArrowheads="1"/>
            </p:cNvSpPr>
            <p:nvPr/>
          </p:nvSpPr>
          <p:spPr bwMode="auto">
            <a:xfrm>
              <a:off x="3029917" y="2486026"/>
              <a:ext cx="811122" cy="316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6</a:t>
              </a:r>
              <a:r>
                <a:rPr lang="zh-TW" altLang="en-US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志願序</a:t>
              </a:r>
              <a:endParaRPr lang="zh-TW" altLang="en-US" sz="1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441" name="文字方塊 19"/>
            <p:cNvSpPr txBox="1">
              <a:spLocks noChangeArrowheads="1"/>
            </p:cNvSpPr>
            <p:nvPr/>
          </p:nvSpPr>
          <p:spPr bwMode="auto">
            <a:xfrm>
              <a:off x="3781287" y="2498066"/>
              <a:ext cx="554268" cy="432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7</a:t>
              </a: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會考成績標示總點數</a:t>
              </a:r>
            </a:p>
          </p:txBody>
        </p:sp>
        <p:sp>
          <p:nvSpPr>
            <p:cNvPr id="16442" name="文字方塊 20"/>
            <p:cNvSpPr txBox="1">
              <a:spLocks noChangeArrowheads="1"/>
            </p:cNvSpPr>
            <p:nvPr/>
          </p:nvSpPr>
          <p:spPr bwMode="auto">
            <a:xfrm>
              <a:off x="3655117" y="2509099"/>
              <a:ext cx="1195780" cy="327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8</a:t>
              </a:r>
              <a:r>
                <a:rPr lang="zh-TW" altLang="en-US" sz="1200" b="1">
                  <a:solidFill>
                    <a:srgbClr val="660066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教育會考國文科積分</a:t>
              </a:r>
            </a:p>
          </p:txBody>
        </p:sp>
        <p:sp>
          <p:nvSpPr>
            <p:cNvPr id="16443" name="文字方塊 21"/>
            <p:cNvSpPr txBox="1">
              <a:spLocks noChangeArrowheads="1"/>
            </p:cNvSpPr>
            <p:nvPr/>
          </p:nvSpPr>
          <p:spPr bwMode="auto">
            <a:xfrm>
              <a:off x="4167557" y="2509098"/>
              <a:ext cx="1195780" cy="315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9</a:t>
              </a: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教育會考數學科積分</a:t>
              </a:r>
            </a:p>
          </p:txBody>
        </p:sp>
        <p:sp>
          <p:nvSpPr>
            <p:cNvPr id="16444" name="文字方塊 22"/>
            <p:cNvSpPr txBox="1">
              <a:spLocks noChangeArrowheads="1"/>
            </p:cNvSpPr>
            <p:nvPr/>
          </p:nvSpPr>
          <p:spPr bwMode="auto">
            <a:xfrm>
              <a:off x="4693405" y="2495222"/>
              <a:ext cx="1195780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800080"/>
                  </a:solidFill>
                  <a:latin typeface="BiauKai"/>
                  <a:ea typeface="BiauKai"/>
                  <a:cs typeface="BiauKai"/>
                </a:rPr>
                <a:t>10</a:t>
              </a:r>
              <a:r>
                <a:rPr lang="zh-TW" altLang="en-US" sz="1200" b="1">
                  <a:solidFill>
                    <a:srgbClr val="800080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80008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教育會考英語科積分</a:t>
              </a:r>
            </a:p>
          </p:txBody>
        </p:sp>
        <p:sp>
          <p:nvSpPr>
            <p:cNvPr id="16445" name="文字方塊 23"/>
            <p:cNvSpPr txBox="1">
              <a:spLocks noChangeArrowheads="1"/>
            </p:cNvSpPr>
            <p:nvPr/>
          </p:nvSpPr>
          <p:spPr bwMode="auto">
            <a:xfrm>
              <a:off x="5266389" y="2509099"/>
              <a:ext cx="1195780" cy="327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11</a:t>
              </a:r>
              <a:r>
                <a:rPr lang="zh-TW" altLang="en-US" sz="1200" b="1">
                  <a:solidFill>
                    <a:srgbClr val="0000FF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教育會考社會科積分</a:t>
              </a:r>
            </a:p>
          </p:txBody>
        </p:sp>
        <p:sp>
          <p:nvSpPr>
            <p:cNvPr id="16446" name="文字方塊 22"/>
            <p:cNvSpPr txBox="1">
              <a:spLocks noChangeArrowheads="1"/>
            </p:cNvSpPr>
            <p:nvPr/>
          </p:nvSpPr>
          <p:spPr bwMode="auto">
            <a:xfrm>
              <a:off x="6176896" y="2509099"/>
              <a:ext cx="811122" cy="435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 b="1">
                  <a:solidFill>
                    <a:srgbClr val="800080"/>
                  </a:solidFill>
                  <a:latin typeface="BiauKai"/>
                  <a:ea typeface="BiauKai"/>
                  <a:cs typeface="BiauKai"/>
                </a:rPr>
                <a:t>12</a:t>
              </a:r>
              <a:r>
                <a:rPr lang="zh-TW" altLang="en-US" sz="1200" b="1">
                  <a:solidFill>
                    <a:srgbClr val="800080"/>
                  </a:solidFill>
                  <a:latin typeface="BiauKai"/>
                  <a:ea typeface="BiauKai"/>
                  <a:cs typeface="BiauKai"/>
                </a:rPr>
                <a:t>．</a:t>
              </a:r>
              <a:r>
                <a:rPr lang="zh-TW" altLang="en-US" sz="1200" b="1">
                  <a:solidFill>
                    <a:srgbClr val="80008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教育會考自然科積分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EA_Buisiness_ID04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2375</Words>
  <Application>Microsoft Office PowerPoint</Application>
  <PresentationFormat>如螢幕大小 (4:3)</PresentationFormat>
  <Paragraphs>856</Paragraphs>
  <Slides>26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2" baseType="lpstr">
      <vt:lpstr>BiauKai</vt:lpstr>
      <vt:lpstr>細明體-ExtB</vt:lpstr>
      <vt:lpstr>華康POP1體W5</vt:lpstr>
      <vt:lpstr>華康海報體W9</vt:lpstr>
      <vt:lpstr>華康儷特圓</vt:lpstr>
      <vt:lpstr>微軟正黑體</vt:lpstr>
      <vt:lpstr>新細明體</vt:lpstr>
      <vt:lpstr>標楷體</vt:lpstr>
      <vt:lpstr>Arial</vt:lpstr>
      <vt:lpstr>Calibri</vt:lpstr>
      <vt:lpstr>Microsoft Sans Serif</vt:lpstr>
      <vt:lpstr>Tahoma</vt:lpstr>
      <vt:lpstr>Times</vt:lpstr>
      <vt:lpstr>Times New Roman</vt:lpstr>
      <vt:lpstr>Verdana</vt:lpstr>
      <vt:lpstr>MSC_MS_EA_Buisiness_ID04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志願序計分說明</vt:lpstr>
      <vt:lpstr>志願選填說明(規則一)</vt:lpstr>
      <vt:lpstr>志願選填說明(規則二)</vt:lpstr>
      <vt:lpstr>普通科(含綜合高中)與職業類科志願選填計分方式區別</vt:lpstr>
      <vt:lpstr>不良填法一</vt:lpstr>
      <vt:lpstr>不良填法二</vt:lpstr>
      <vt:lpstr>不良填法三</vt:lpstr>
      <vt:lpstr>不良填法四</vt:lpstr>
      <vt:lpstr>PowerPoint 簡報</vt:lpstr>
      <vt:lpstr>PowerPoint 簡報</vt:lpstr>
      <vt:lpstr>PowerPoint 簡報</vt:lpstr>
      <vt:lpstr>志願選填技巧</vt:lpstr>
      <vt:lpstr>本校志願選填時間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5</cp:revision>
  <dcterms:modified xsi:type="dcterms:W3CDTF">2018-06-20T04:36:58Z</dcterms:modified>
</cp:coreProperties>
</file>