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27" r:id="rId1"/>
    <p:sldMasterId id="2147484263" r:id="rId2"/>
  </p:sldMasterIdLst>
  <p:notesMasterIdLst>
    <p:notesMasterId r:id="rId36"/>
  </p:notesMasterIdLst>
  <p:handoutMasterIdLst>
    <p:handoutMasterId r:id="rId37"/>
  </p:handoutMasterIdLst>
  <p:sldIdLst>
    <p:sldId id="393" r:id="rId3"/>
    <p:sldId id="464" r:id="rId4"/>
    <p:sldId id="399" r:id="rId5"/>
    <p:sldId id="395" r:id="rId6"/>
    <p:sldId id="404" r:id="rId7"/>
    <p:sldId id="440" r:id="rId8"/>
    <p:sldId id="441" r:id="rId9"/>
    <p:sldId id="409" r:id="rId10"/>
    <p:sldId id="431" r:id="rId11"/>
    <p:sldId id="410" r:id="rId12"/>
    <p:sldId id="432" r:id="rId13"/>
    <p:sldId id="433" r:id="rId14"/>
    <p:sldId id="434" r:id="rId15"/>
    <p:sldId id="437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61" r:id="rId25"/>
    <p:sldId id="462" r:id="rId26"/>
    <p:sldId id="426" r:id="rId27"/>
    <p:sldId id="501" r:id="rId28"/>
    <p:sldId id="498" r:id="rId29"/>
    <p:sldId id="499" r:id="rId30"/>
    <p:sldId id="503" r:id="rId31"/>
    <p:sldId id="428" r:id="rId32"/>
    <p:sldId id="505" r:id="rId33"/>
    <p:sldId id="506" r:id="rId34"/>
    <p:sldId id="510" r:id="rId3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0"/>
    <a:srgbClr val="D9EB99"/>
    <a:srgbClr val="63841A"/>
    <a:srgbClr val="B1EA54"/>
    <a:srgbClr val="C2F0C2"/>
    <a:srgbClr val="990000"/>
    <a:srgbClr val="C5F3A5"/>
    <a:srgbClr val="F8F8F8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8" autoAdjust="0"/>
    <p:restoredTop sz="94660"/>
  </p:normalViewPr>
  <p:slideViewPr>
    <p:cSldViewPr>
      <p:cViewPr varScale="1">
        <p:scale>
          <a:sx n="92" d="100"/>
          <a:sy n="92" d="100"/>
        </p:scale>
        <p:origin x="1194" y="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F123D-1D8B-A64F-8933-66F4CD9661C6}" type="doc">
      <dgm:prSet loTypeId="urn:microsoft.com/office/officeart/2005/8/layout/hProcess3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FE7AF7D2-F977-8C4F-B1D3-FB091098CF13}" type="pres">
      <dgm:prSet presAssocID="{EC5F123D-1D8B-A64F-8933-66F4CD966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6D126A-797E-0540-ABFC-E950EE998E9F}" type="pres">
      <dgm:prSet presAssocID="{EC5F123D-1D8B-A64F-8933-66F4CD9661C6}" presName="dummy" presStyleCnt="0"/>
      <dgm:spPr/>
    </dgm:pt>
    <dgm:pt modelId="{BAD02919-DF43-644F-B79E-0B985C83C920}" type="pres">
      <dgm:prSet presAssocID="{EC5F123D-1D8B-A64F-8933-66F4CD9661C6}" presName="linH" presStyleCnt="0"/>
      <dgm:spPr/>
    </dgm:pt>
    <dgm:pt modelId="{C5CFC8FC-6174-4D43-88CC-6B962C344BCF}" type="pres">
      <dgm:prSet presAssocID="{EC5F123D-1D8B-A64F-8933-66F4CD9661C6}" presName="padding1" presStyleCnt="0"/>
      <dgm:spPr/>
    </dgm:pt>
    <dgm:pt modelId="{4EC8E62C-140B-4B44-AEFD-9E3ED296488A}" type="pres">
      <dgm:prSet presAssocID="{EC5F123D-1D8B-A64F-8933-66F4CD9661C6}" presName="padding2" presStyleCnt="0"/>
      <dgm:spPr/>
    </dgm:pt>
    <dgm:pt modelId="{945DAF16-BC05-C248-889B-68E77D2C912B}" type="pres">
      <dgm:prSet presAssocID="{EC5F123D-1D8B-A64F-8933-66F4CD9661C6}" presName="negArrow" presStyleCnt="0"/>
      <dgm:spPr/>
    </dgm:pt>
    <dgm:pt modelId="{5E3B773A-443A-F24F-A937-5A59AE6AA9D4}" type="pres">
      <dgm:prSet presAssocID="{EC5F123D-1D8B-A64F-8933-66F4CD9661C6}" presName="backgroundArrow" presStyleLbl="node1" presStyleIdx="0" presStyleCnt="1" custScaleX="100000" custScaleY="121887" custLinFactNeighborX="1561" custLinFactNeighborY="7489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FF99">
            <a:alpha val="54118"/>
          </a:srgbClr>
        </a:solidFill>
      </dgm:spPr>
      <dgm:t>
        <a:bodyPr/>
        <a:lstStyle/>
        <a:p>
          <a:endParaRPr lang="zh-TW" altLang="en-US"/>
        </a:p>
      </dgm:t>
    </dgm:pt>
  </dgm:ptLst>
  <dgm:cxnLst>
    <dgm:cxn modelId="{84821A16-BD9D-4B77-AAAB-A886A9C6495E}" type="presOf" srcId="{EC5F123D-1D8B-A64F-8933-66F4CD9661C6}" destId="{FE7AF7D2-F977-8C4F-B1D3-FB091098CF13}" srcOrd="0" destOrd="0" presId="urn:microsoft.com/office/officeart/2005/8/layout/hProcess3"/>
    <dgm:cxn modelId="{614023C5-ECB2-4DA2-A36E-CDD6CC69777F}" type="presParOf" srcId="{FE7AF7D2-F977-8C4F-B1D3-FB091098CF13}" destId="{7A6D126A-797E-0540-ABFC-E950EE998E9F}" srcOrd="0" destOrd="0" presId="urn:microsoft.com/office/officeart/2005/8/layout/hProcess3"/>
    <dgm:cxn modelId="{A24EDD6E-6C66-47B3-9296-A2946BFDCC5A}" type="presParOf" srcId="{FE7AF7D2-F977-8C4F-B1D3-FB091098CF13}" destId="{BAD02919-DF43-644F-B79E-0B985C83C920}" srcOrd="1" destOrd="0" presId="urn:microsoft.com/office/officeart/2005/8/layout/hProcess3"/>
    <dgm:cxn modelId="{29DD8AC7-1D3C-4152-BDF1-FD511983A3E9}" type="presParOf" srcId="{BAD02919-DF43-644F-B79E-0B985C83C920}" destId="{C5CFC8FC-6174-4D43-88CC-6B962C344BCF}" srcOrd="0" destOrd="0" presId="urn:microsoft.com/office/officeart/2005/8/layout/hProcess3"/>
    <dgm:cxn modelId="{DE3E3908-06AD-41AF-A4B0-71B32017D3BC}" type="presParOf" srcId="{BAD02919-DF43-644F-B79E-0B985C83C920}" destId="{4EC8E62C-140B-4B44-AEFD-9E3ED296488A}" srcOrd="1" destOrd="0" presId="urn:microsoft.com/office/officeart/2005/8/layout/hProcess3"/>
    <dgm:cxn modelId="{41EE0CE5-E913-4516-81CF-FC341E635DB7}" type="presParOf" srcId="{BAD02919-DF43-644F-B79E-0B985C83C920}" destId="{945DAF16-BC05-C248-889B-68E77D2C912B}" srcOrd="2" destOrd="0" presId="urn:microsoft.com/office/officeart/2005/8/layout/hProcess3"/>
    <dgm:cxn modelId="{02E8E110-1EEE-4F6B-A8BF-1A5294F84802}" type="presParOf" srcId="{BAD02919-DF43-644F-B79E-0B985C83C920}" destId="{5E3B773A-443A-F24F-A937-5A59AE6AA9D4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13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6133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FAD5EBB-24A6-4D5D-91BF-E64A6E7F7845}" type="datetimeFigureOut">
              <a:rPr lang="zh-TW" altLang="en-US"/>
              <a:pPr>
                <a:defRPr/>
              </a:pPr>
              <a:t>2019/10/28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23"/>
            <a:ext cx="2946134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7" y="9428223"/>
            <a:ext cx="2946133" cy="496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7E03A1-BE7E-45C9-92F3-9E1A35C9BF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72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13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6133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2F66FC-439E-446C-8BA7-17E71826E19C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877" y="4715271"/>
            <a:ext cx="5437921" cy="446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23"/>
            <a:ext cx="2946134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223"/>
            <a:ext cx="2946133" cy="496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9607E6-3CA7-4092-B939-AA91E27459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5811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607E6-3CA7-4092-B939-AA91E27459C2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292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607E6-3CA7-4092-B939-AA91E27459C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060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1100" smtClean="0">
                <a:latin typeface="Arial" panose="020B0604020202020204" pitchFamily="34" charset="0"/>
              </a:rPr>
              <a:t>摺頁資料  金雞蛋</a:t>
            </a:r>
            <a:r>
              <a:rPr lang="en-US" altLang="zh-TW" sz="1100" smtClean="0">
                <a:latin typeface="Arial" panose="020B0604020202020204" pitchFamily="34" charset="0"/>
              </a:rPr>
              <a:t>(</a:t>
            </a:r>
            <a:r>
              <a:rPr lang="zh-TW" altLang="en-US" sz="1100" smtClean="0">
                <a:latin typeface="Arial" panose="020B0604020202020204" pitchFamily="34" charset="0"/>
              </a:rPr>
              <a:t>精、基、待</a:t>
            </a:r>
          </a:p>
          <a:p>
            <a:pPr eaLnBrk="1" hangingPunct="1">
              <a:spcBef>
                <a:spcPct val="0"/>
              </a:spcBef>
            </a:pPr>
            <a:endParaRPr lang="en-US" altLang="zh-TW" sz="1100" b="1" smtClean="0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1100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會考仍在進行試模擬中，請不要隨補習班起舞</a:t>
            </a:r>
            <a:r>
              <a:rPr lang="en-US" altLang="zh-TW" sz="1100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 ◎</a:t>
            </a:r>
            <a:r>
              <a:rPr lang="zh-TW" altLang="en-US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會考考國英數自社五科，題目難易適中</a:t>
            </a:r>
            <a:endParaRPr lang="en-US" altLang="zh-TW" b="1" smtClean="0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-</a:t>
            </a:r>
            <a:r>
              <a:rPr lang="zh-TW" altLang="en-US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每科成績僅以精熟、基礎、待加強三級表示</a:t>
            </a:r>
            <a:endParaRPr lang="en-US" altLang="zh-TW" b="1" smtClean="0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 </a:t>
            </a:r>
            <a:r>
              <a:rPr lang="en-US" altLang="zh-TW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※</a:t>
            </a:r>
            <a:r>
              <a:rPr lang="zh-TW" altLang="en-US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無需分分計較（</a:t>
            </a:r>
            <a:r>
              <a:rPr lang="en-US" altLang="zh-TW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80</a:t>
            </a:r>
            <a:r>
              <a:rPr lang="zh-TW" altLang="en-US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和</a:t>
            </a:r>
            <a:r>
              <a:rPr lang="en-US" altLang="zh-TW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99</a:t>
            </a:r>
            <a:r>
              <a:rPr lang="zh-TW" altLang="en-US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分都是精熟），思考、統整應用重於反覆練習作答</a:t>
            </a:r>
            <a:endParaRPr lang="en-US" altLang="zh-TW" b="1" smtClean="0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 ※</a:t>
            </a:r>
            <a:r>
              <a:rPr lang="zh-TW" altLang="en-US" b="1" smtClean="0">
                <a:solidFill>
                  <a:srgbClr val="000090"/>
                </a:solidFill>
                <a:latin typeface="BiauKai"/>
                <a:ea typeface="BiauKai"/>
                <a:cs typeface="BiauKai"/>
              </a:rPr>
              <a:t>教師的啟發式教學專業更要講究</a:t>
            </a:r>
            <a:endParaRPr lang="en-US" altLang="zh-TW" b="1" smtClean="0">
              <a:solidFill>
                <a:srgbClr val="000090"/>
              </a:solidFill>
              <a:latin typeface="BiauKai"/>
              <a:ea typeface="BiauKai"/>
              <a:cs typeface="BiauKai"/>
            </a:endParaRPr>
          </a:p>
          <a:p>
            <a:endParaRPr lang="zh-TW" altLang="en-US" smtClean="0"/>
          </a:p>
        </p:txBody>
      </p:sp>
      <p:sp>
        <p:nvSpPr>
          <p:cNvPr id="143364" name="投影片編號版面配置區 3"/>
          <p:cNvSpPr txBox="1">
            <a:spLocks noGrp="1"/>
          </p:cNvSpPr>
          <p:nvPr/>
        </p:nvSpPr>
        <p:spPr bwMode="auto">
          <a:xfrm>
            <a:off x="2654915" y="13767939"/>
            <a:ext cx="2031967" cy="7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defTabSz="9461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461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461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461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461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C7D9465C-7F04-4D4D-98BA-EA9B21FDFF23}" type="slidenum">
              <a:rPr lang="zh-TW" altLang="en-US" sz="1200">
                <a:latin typeface="Arial" panose="020B0604020202020204" pitchFamily="34" charset="0"/>
              </a:rPr>
              <a:pPr algn="r" eaLnBrk="1" hangingPunct="1"/>
              <a:t>6</a:t>
            </a:fld>
            <a:endParaRPr lang="en-US" altLang="zh-TW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5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81113" y="1082675"/>
            <a:ext cx="7251701" cy="5438775"/>
          </a:xfrm>
          <a:ln/>
        </p:spPr>
      </p:sp>
      <p:sp>
        <p:nvSpPr>
          <p:cNvPr id="161795" name="備忘稿版面配置區 2"/>
          <p:cNvSpPr>
            <a:spLocks noGrp="1"/>
          </p:cNvSpPr>
          <p:nvPr>
            <p:ph type="body" idx="1"/>
          </p:nvPr>
        </p:nvSpPr>
        <p:spPr>
          <a:xfrm>
            <a:off x="467484" y="6887447"/>
            <a:ext cx="3753008" cy="65234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15" tIns="47558" rIns="95115" bIns="47558"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</a:rPr>
              <a:t>摺頁資料</a:t>
            </a:r>
          </a:p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61796" name="投影片編號版面配置區 3"/>
          <p:cNvSpPr txBox="1">
            <a:spLocks noGrp="1"/>
          </p:cNvSpPr>
          <p:nvPr/>
        </p:nvSpPr>
        <p:spPr bwMode="auto">
          <a:xfrm>
            <a:off x="2654915" y="13767939"/>
            <a:ext cx="2031967" cy="7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15" tIns="47558" rIns="95115" bIns="47558" anchor="b"/>
          <a:lstStyle>
            <a:lvl1pPr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69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69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BF8413-FDFA-4137-BD6A-BD24220AEAE6}" type="slidenum">
              <a:rPr lang="zh-TW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912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2DDCF-9E67-4932-84A4-5E10DC540EB5}" type="datetime1">
              <a:rPr lang="en-US" altLang="zh-TW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4CDA0-67E9-402D-8029-C2CB0BFED7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170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846D9-A519-476F-8CE3-545F560F4A82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22B65-F66A-41D6-9073-02355C33E3F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69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E95E3-ABAC-45B7-849E-532FDF7E778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EB711-AA45-40F0-BBE2-1D75B8BDB56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151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2DDCF-9E67-4932-84A4-5E10DC540EB5}" type="datetime1">
              <a:rPr lang="en-US" altLang="zh-TW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4CDA0-67E9-402D-8029-C2CB0BFED7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09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7414" y="6492874"/>
            <a:ext cx="684132" cy="365125"/>
          </a:xfrm>
        </p:spPr>
        <p:txBody>
          <a:bodyPr/>
          <a:lstStyle/>
          <a:p>
            <a:pPr>
              <a:defRPr/>
            </a:pPr>
            <a:fld id="{F1B21423-1196-4FF7-9AB3-E4B2DF590AE7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147" y="6492875"/>
            <a:ext cx="512638" cy="365125"/>
          </a:xfrm>
        </p:spPr>
        <p:txBody>
          <a:bodyPr/>
          <a:lstStyle/>
          <a:p>
            <a:pPr>
              <a:defRPr/>
            </a:pPr>
            <a:fld id="{DCA4F7B8-0A19-4168-90A0-5A41B7EF4EF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99" y="6041363"/>
            <a:ext cx="17287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57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C8E8B-7F5D-418C-9C90-920FED339F6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67EE8-A39C-4B3F-B1E2-F3B41628B9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16290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D0116-FE3C-4950-9DDA-9EDC42712887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59B60-8E17-42AD-BCFC-B1807B38753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7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C2486-6E32-428F-B573-A6A015D36732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3648F-AA06-4294-9DF3-1DB7B17CB72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94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45CC1-08E7-4601-A366-04FC78BDFFBC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1B2DA-1F34-4106-9B34-6A7BEA3B95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222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59198" y="6406488"/>
            <a:ext cx="9721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8CA5BA-1DB1-4251-BF10-48B7805D7CFE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5536" y="6492875"/>
            <a:ext cx="462297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1362" y="6406488"/>
            <a:ext cx="5126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C556E9-C517-49C9-A51E-9C0D8FC9968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034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F87B9-24ED-46FB-AF48-1B2CDF3BF33B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9AAF4-33EB-483A-A1EA-491999B3580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365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21423-1196-4FF7-9AB3-E4B2DF590AE7}" type="datetime1">
              <a:rPr lang="en-US" altLang="zh-TW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4F7B8-0A19-4168-90A0-5A41B7EF4EF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99" y="6041363"/>
            <a:ext cx="17287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6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DA8D1A-535C-4212-BA87-3D84571A093D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2ABA5-77E8-455A-B05E-2971DA115A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88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C8E8B-7F5D-418C-9C90-920FED339F6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67EE8-A39C-4B3F-B1E2-F3B41628B9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438347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C8E8B-7F5D-418C-9C90-920FED339F6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67EE8-A39C-4B3F-B1E2-F3B41628B9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53487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C8E8B-7F5D-418C-9C90-920FED339F6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67EE8-A39C-4B3F-B1E2-F3B41628B9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832296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C8E8B-7F5D-418C-9C90-920FED339F6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67EE8-A39C-4B3F-B1E2-F3B41628B9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188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C8E8B-7F5D-418C-9C90-920FED339F6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67EE8-A39C-4B3F-B1E2-F3B41628B9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36289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846D9-A519-476F-8CE3-545F560F4A82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22B65-F66A-41D6-9073-02355C33E3F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72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E95E3-ABAC-45B7-849E-532FDF7E778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EB711-AA45-40F0-BBE2-1D75B8BDB56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415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C8E8B-7F5D-418C-9C90-920FED339F6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67EE8-A39C-4B3F-B1E2-F3B41628B9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27379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D0116-FE3C-4950-9DDA-9EDC42712887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59B60-8E17-42AD-BCFC-B1807B38753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66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C2486-6E32-428F-B573-A6A015D36732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3648F-AA06-4294-9DF3-1DB7B17CB72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6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45CC1-08E7-4601-A366-04FC78BDFFBC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1B2DA-1F34-4106-9B34-6A7BEA3B95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8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CA5BA-1DB1-4251-BF10-48B7805D7CFE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556E9-C517-49C9-A51E-9C0D8FC996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99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F87B9-24ED-46FB-AF48-1B2CDF3BF33B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9AAF4-33EB-483A-A1EA-491999B3580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814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DA8D1A-535C-4212-BA87-3D84571A093D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2ABA5-77E8-455A-B05E-2971DA115A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96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29C8E8B-7F5D-418C-9C90-920FED339F6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267EE8-A39C-4B3F-B1E2-F3B41628B9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816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9C8E8B-7F5D-418C-9C90-920FED339F68}" type="datetime1">
              <a:rPr lang="en-US" altLang="zh-TW" smtClean="0"/>
              <a:pPr>
                <a:defRPr/>
              </a:pPr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F267EE8-A39C-4B3F-B1E2-F3B41628B9C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246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  <p:sldLayoutId id="214748427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336600"/>
                </a:solidFill>
              </a:rPr>
              <a:t>108</a:t>
            </a:r>
            <a:r>
              <a:rPr lang="zh-TW" altLang="en-US" dirty="0" smtClean="0">
                <a:solidFill>
                  <a:srgbClr val="336600"/>
                </a:solidFill>
              </a:rPr>
              <a:t>年度龍潭國中志願選填宣導</a:t>
            </a:r>
            <a:endParaRPr lang="zh-TW" altLang="en-US" dirty="0">
              <a:solidFill>
                <a:srgbClr val="3366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108.6.20</a:t>
            </a:r>
            <a:r>
              <a:rPr lang="zh-TW" altLang="en-US" dirty="0" smtClean="0">
                <a:solidFill>
                  <a:schemeClr val="tx1"/>
                </a:solidFill>
              </a:rPr>
              <a:t>家長宣導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林郁雯主</a:t>
            </a:r>
            <a:r>
              <a:rPr lang="zh-TW" altLang="en-US" dirty="0">
                <a:solidFill>
                  <a:schemeClr val="tx1"/>
                </a:solidFill>
              </a:rPr>
              <a:t>任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4CDA0-67E9-402D-8029-C2CB0BFED7F0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31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6678"/>
            <a:ext cx="5736951" cy="272830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8808" y="2613978"/>
            <a:ext cx="8229600" cy="4137025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63841A"/>
                </a:solidFill>
              </a:rPr>
              <a:t>一</a:t>
            </a:r>
            <a:r>
              <a:rPr lang="zh-TW" altLang="en-US" sz="2800" b="1" dirty="0" smtClean="0">
                <a:solidFill>
                  <a:srgbClr val="63841A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先比成績</a:t>
            </a:r>
            <a:r>
              <a:rPr lang="en-US" altLang="zh-TW" sz="2800" b="1" dirty="0" smtClean="0">
                <a:solidFill>
                  <a:srgbClr val="63841A"/>
                </a:solidFill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先看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ABC</a:t>
            </a:r>
            <a:r>
              <a:rPr lang="en-US" altLang="zh-TW" sz="2800" b="1" dirty="0" smtClean="0">
                <a:solidFill>
                  <a:srgbClr val="63841A"/>
                </a:solidFill>
              </a:rPr>
              <a:t>)</a:t>
            </a:r>
            <a:endParaRPr lang="zh-TW" altLang="en-US" sz="2800" b="1" dirty="0" smtClean="0">
              <a:solidFill>
                <a:srgbClr val="63841A"/>
              </a:solidFill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82515"/>
              </p:ext>
            </p:extLst>
          </p:nvPr>
        </p:nvGraphicFramePr>
        <p:xfrm>
          <a:off x="668808" y="3181467"/>
          <a:ext cx="7719616" cy="188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4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4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4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4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4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4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4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95845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成績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積點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0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r>
                        <a:rPr lang="en-US" altLang="zh-TW" sz="2400" dirty="0" smtClean="0"/>
                        <a:t>++</a:t>
                      </a:r>
                      <a:endParaRPr lang="zh-TW" altLang="en-US" sz="24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20</a:t>
                      </a:r>
                      <a:endParaRPr lang="zh-TW" altLang="en-US" sz="2000" b="1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79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13</a:t>
                      </a:r>
                      <a:endParaRPr lang="zh-TW" altLang="en-US" sz="2000" b="1" dirty="0"/>
                    </a:p>
                  </a:txBody>
                  <a:tcPr marL="91437" marR="9143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744356" y="646246"/>
            <a:ext cx="429833" cy="1509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2959272" y="2155413"/>
            <a:ext cx="0" cy="315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08" y="4328461"/>
            <a:ext cx="876300" cy="8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2" name="標題 1"/>
          <p:cNvSpPr txBox="1">
            <a:spLocks/>
          </p:cNvSpPr>
          <p:nvPr/>
        </p:nvSpPr>
        <p:spPr>
          <a:xfrm>
            <a:off x="0" y="-10143"/>
            <a:ext cx="9144000" cy="567029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同分超額比序步驟</a:t>
            </a:r>
            <a: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/>
            </a:r>
            <a:b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</a:br>
            <a:endParaRPr kumimoji="0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809" y="5489826"/>
            <a:ext cx="4205018" cy="649279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272" y="6190983"/>
            <a:ext cx="4108399" cy="6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-25897"/>
            <a:ext cx="5736951" cy="272830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268" y="2571897"/>
            <a:ext cx="8229600" cy="4137025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63841A"/>
                </a:solidFill>
              </a:rPr>
              <a:t>二</a:t>
            </a:r>
            <a:r>
              <a:rPr lang="zh-TW" altLang="en-US" sz="2800" b="1" dirty="0" smtClean="0">
                <a:solidFill>
                  <a:srgbClr val="63841A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會考成績相同</a:t>
            </a:r>
            <a:r>
              <a:rPr lang="en-US" altLang="zh-TW" sz="2800" b="1" dirty="0" smtClean="0">
                <a:solidFill>
                  <a:srgbClr val="63841A"/>
                </a:solidFill>
              </a:rPr>
              <a:t>(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比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志願序積分</a:t>
            </a:r>
            <a:r>
              <a:rPr lang="en-US" altLang="zh-TW" sz="2800" b="1" dirty="0" smtClean="0">
                <a:solidFill>
                  <a:srgbClr val="63841A"/>
                </a:solidFill>
              </a:rPr>
              <a:t>)</a:t>
            </a:r>
            <a:endParaRPr lang="zh-TW" altLang="en-US" sz="2800" b="1" dirty="0" smtClean="0">
              <a:solidFill>
                <a:srgbClr val="63841A"/>
              </a:solidFill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07113" y="646661"/>
            <a:ext cx="360040" cy="1446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419872" y="2092838"/>
            <a:ext cx="0" cy="315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標題 1"/>
          <p:cNvSpPr txBox="1">
            <a:spLocks/>
          </p:cNvSpPr>
          <p:nvPr/>
        </p:nvSpPr>
        <p:spPr>
          <a:xfrm>
            <a:off x="0" y="-10143"/>
            <a:ext cx="9144000" cy="567029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同分超額比序步驟</a:t>
            </a:r>
            <a: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/>
            </a:r>
            <a:b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</a:br>
            <a:endParaRPr kumimoji="0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94111"/>
              </p:ext>
            </p:extLst>
          </p:nvPr>
        </p:nvGraphicFramePr>
        <p:xfrm>
          <a:off x="647699" y="3134984"/>
          <a:ext cx="7884741" cy="2500683"/>
        </p:xfrm>
        <a:graphic>
          <a:graphicData uri="http://schemas.openxmlformats.org/drawingml/2006/table">
            <a:tbl>
              <a:tblPr firstRow="1" bandRow="1"/>
              <a:tblGrid>
                <a:gridCol w="755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48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成績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Arial"/>
                          <a:ea typeface="新細明體"/>
                          <a:cs typeface="+mn-cs"/>
                        </a:rPr>
                        <a:t>第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Arial"/>
                          <a:ea typeface="新細明體"/>
                          <a:cs typeface="+mn-cs"/>
                        </a:rPr>
                        <a:t>1-3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Arial"/>
                          <a:ea typeface="新細明體"/>
                          <a:cs typeface="+mn-cs"/>
                        </a:rPr>
                        <a:t>志願序</a:t>
                      </a:r>
                      <a:endParaRPr lang="zh-TW" altLang="en-US" sz="2000" b="1" kern="1200" dirty="0">
                        <a:solidFill>
                          <a:srgbClr val="FF0000"/>
                        </a:solidFill>
                        <a:latin typeface="Arial"/>
                        <a:ea typeface="新細明體"/>
                        <a:cs typeface="+mn-cs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錄取學校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9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B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B+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B+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B+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B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 smtClean="0"/>
                        <a:t>23</a:t>
                      </a:r>
                      <a:endParaRPr lang="zh-TW" altLang="en-US" sz="2000" b="1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龍潭高中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</a:rPr>
                        <a:t>龍潭</a:t>
                      </a:r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</a:rPr>
                        <a:t>高中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B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B+</a:t>
                      </a:r>
                      <a:endParaRPr kumimoji="0" lang="zh-TW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B++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B+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B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 smtClean="0"/>
                        <a:t>23</a:t>
                      </a:r>
                      <a:endParaRPr lang="zh-TW" altLang="en-US" sz="2000" b="1" dirty="0"/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平鎮高中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</a:rPr>
                        <a:t>至善</a:t>
                      </a:r>
                      <a: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zh-TW" sz="20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</a:rPr>
                        <a:t>高中</a:t>
                      </a:r>
                      <a:endParaRPr lang="zh-TW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3" marR="91443" marT="45705" marB="457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11" y="3868910"/>
            <a:ext cx="876300" cy="8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4" name="爆炸 2 3"/>
          <p:cNvSpPr/>
          <p:nvPr/>
        </p:nvSpPr>
        <p:spPr>
          <a:xfrm rot="346722">
            <a:off x="6586153" y="1602820"/>
            <a:ext cx="2392558" cy="165735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</a:rPr>
              <a:t>今年變革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!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08795" y="5280505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rgbClr val="0033CC"/>
                </a:solidFill>
                <a:latin typeface="Calibri"/>
                <a:ea typeface="新細明體"/>
                <a:cs typeface="Times New Roman"/>
              </a:rPr>
              <a:t>2A3B</a:t>
            </a:r>
            <a:endParaRPr lang="zh-TW" altLang="en-US" dirty="0"/>
          </a:p>
        </p:txBody>
      </p:sp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549881" y="5862023"/>
            <a:ext cx="8080375" cy="673461"/>
          </a:xfrm>
          <a:prstGeom prst="rect">
            <a:avLst/>
          </a:prstGeom>
          <a:solidFill>
            <a:srgbClr val="005000"/>
          </a:solidFill>
          <a:extLst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457200" eaLnBrk="1" fontAlgn="auto" hangingPunct="1">
              <a:spcAft>
                <a:spcPts val="0"/>
              </a:spcAft>
              <a:defRPr kumimoji="0" sz="3600" b="1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defRPr>
            </a:lvl1pPr>
          </a:lstStyle>
          <a:p>
            <a:r>
              <a:rPr lang="zh-TW" altLang="en-US" sz="2000" dirty="0"/>
              <a:t>註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zh-TW" altLang="en-US" sz="2000" dirty="0">
                <a:solidFill>
                  <a:srgbClr val="FFC000"/>
                </a:solidFill>
              </a:rPr>
              <a:t>有條件錄取</a:t>
            </a:r>
            <a:r>
              <a:rPr lang="zh-TW" altLang="en-US" sz="2000" dirty="0"/>
              <a:t>應</a:t>
            </a:r>
            <a:r>
              <a:rPr lang="zh-TW" altLang="en-US" sz="2000" dirty="0" smtClean="0"/>
              <a:t>列為</a:t>
            </a:r>
            <a:r>
              <a:rPr lang="zh-TW" altLang="en-US" sz="2000" dirty="0">
                <a:solidFill>
                  <a:srgbClr val="FFC000"/>
                </a:solidFill>
              </a:rPr>
              <a:t>前</a:t>
            </a:r>
            <a:r>
              <a:rPr lang="en-US" altLang="zh-TW" sz="2000" dirty="0" smtClean="0">
                <a:solidFill>
                  <a:srgbClr val="FFC000"/>
                </a:solidFill>
              </a:rPr>
              <a:t>2</a:t>
            </a:r>
            <a:r>
              <a:rPr lang="zh-TW" altLang="en-US" sz="2000" dirty="0">
                <a:solidFill>
                  <a:srgbClr val="FFC000"/>
                </a:solidFill>
              </a:rPr>
              <a:t>志願</a:t>
            </a:r>
            <a:r>
              <a:rPr lang="en-US" altLang="zh-TW" sz="2000" dirty="0"/>
              <a:t>(</a:t>
            </a:r>
            <a:r>
              <a:rPr lang="zh-TW" altLang="en-US" sz="2000" dirty="0"/>
              <a:t>志願分數影響大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  ex.</a:t>
            </a:r>
            <a:r>
              <a:rPr lang="zh-TW" altLang="en-US" sz="2000" dirty="0"/>
              <a:t>龍潭高中最低錄取標準</a:t>
            </a:r>
            <a:r>
              <a:rPr lang="en-US" altLang="zh-TW" sz="2000" dirty="0"/>
              <a:t>5B</a:t>
            </a:r>
            <a:r>
              <a:rPr lang="zh-TW" altLang="en-US" sz="2000" dirty="0"/>
              <a:t>有條件錄取</a:t>
            </a:r>
            <a:r>
              <a:rPr lang="en-US" altLang="zh-TW" sz="2000" dirty="0"/>
              <a:t>(</a:t>
            </a:r>
            <a:r>
              <a:rPr lang="zh-TW" altLang="en-US" sz="2000" dirty="0"/>
              <a:t>同志願再比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03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76" y="-16634"/>
            <a:ext cx="5736951" cy="272830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0841" y="2451496"/>
            <a:ext cx="8229600" cy="4137025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>
                <a:solidFill>
                  <a:srgbClr val="63841A"/>
                </a:solidFill>
              </a:rPr>
              <a:t>三</a:t>
            </a:r>
            <a:r>
              <a:rPr lang="zh-TW" altLang="en-US" sz="2800" b="1" dirty="0" smtClean="0">
                <a:solidFill>
                  <a:srgbClr val="63841A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成績、志願積</a:t>
            </a:r>
            <a:r>
              <a:rPr lang="zh-TW" altLang="en-US" sz="2800" b="1" dirty="0">
                <a:solidFill>
                  <a:srgbClr val="63841A"/>
                </a:solidFill>
              </a:rPr>
              <a:t>分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相同</a:t>
            </a:r>
            <a:r>
              <a:rPr lang="en-US" altLang="zh-TW" sz="2800" b="1" dirty="0" smtClean="0">
                <a:solidFill>
                  <a:srgbClr val="63841A"/>
                </a:solidFill>
              </a:rPr>
              <a:t>(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比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積點</a:t>
            </a:r>
            <a:r>
              <a:rPr lang="en-US" altLang="zh-TW" sz="2800" b="1" dirty="0" smtClean="0">
                <a:solidFill>
                  <a:srgbClr val="63841A"/>
                </a:solidFill>
              </a:rPr>
              <a:t>)</a:t>
            </a:r>
            <a:endParaRPr lang="zh-TW" altLang="en-US" sz="2800" b="1" dirty="0" smtClean="0">
              <a:solidFill>
                <a:srgbClr val="63841A"/>
              </a:solidFill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43217" y="660735"/>
            <a:ext cx="596734" cy="14748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851920" y="2135584"/>
            <a:ext cx="0" cy="315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標題 1"/>
          <p:cNvSpPr txBox="1">
            <a:spLocks/>
          </p:cNvSpPr>
          <p:nvPr/>
        </p:nvSpPr>
        <p:spPr>
          <a:xfrm>
            <a:off x="0" y="-10143"/>
            <a:ext cx="9144000" cy="567029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同分超額比序步驟</a:t>
            </a:r>
            <a: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/>
            </a:r>
            <a:b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</a:br>
            <a:endParaRPr kumimoji="0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709411"/>
              </p:ext>
            </p:extLst>
          </p:nvPr>
        </p:nvGraphicFramePr>
        <p:xfrm>
          <a:off x="610840" y="3013891"/>
          <a:ext cx="7705575" cy="2346984"/>
        </p:xfrm>
        <a:graphic>
          <a:graphicData uri="http://schemas.openxmlformats.org/drawingml/2006/table">
            <a:tbl>
              <a:tblPr firstRow="1" bandRow="1"/>
              <a:tblGrid>
                <a:gridCol w="856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61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61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61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36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成績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各科積點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</a:rPr>
                        <a:t>第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1-3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</a:rPr>
                        <a:t>志願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7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A++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/>
                        <a:t>29</a:t>
                      </a:r>
                      <a:endParaRPr lang="zh-TW" altLang="en-US" sz="3200" b="1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33CC"/>
                          </a:solidFill>
                        </a:rPr>
                        <a:t>24</a:t>
                      </a:r>
                      <a:endParaRPr lang="zh-TW" altLang="en-US" sz="3200" b="1" dirty="0">
                        <a:solidFill>
                          <a:srgbClr val="0033CC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33CC"/>
                          </a:solidFill>
                        </a:rPr>
                        <a:t>內壢高中</a:t>
                      </a:r>
                      <a:endParaRPr lang="zh-TW" altLang="en-US" sz="2400" b="1" dirty="0">
                        <a:solidFill>
                          <a:srgbClr val="0033CC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7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A++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B+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/>
                        <a:t>29</a:t>
                      </a:r>
                      <a:endParaRPr lang="zh-TW" altLang="en-US" sz="3200" b="1" dirty="0"/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0033CC"/>
                          </a:solidFill>
                        </a:rPr>
                        <a:t>25</a:t>
                      </a:r>
                      <a:endParaRPr lang="zh-TW" altLang="en-US" sz="3200" b="1" dirty="0">
                        <a:solidFill>
                          <a:srgbClr val="0033CC"/>
                        </a:solidFill>
                      </a:endParaRP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noProof="0" dirty="0" smtClean="0">
                          <a:solidFill>
                            <a:srgbClr val="0033CC"/>
                          </a:solidFill>
                          <a:latin typeface="Arial"/>
                          <a:ea typeface="新細明體"/>
                          <a:cs typeface="+mn-cs"/>
                        </a:rPr>
                        <a:t>內壢高中</a:t>
                      </a:r>
                    </a:p>
                  </a:txBody>
                  <a:tcPr marL="91449" marR="91449" marT="45724" marB="45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812" y="4720420"/>
            <a:ext cx="876300" cy="8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430" y="6044868"/>
            <a:ext cx="4460034" cy="704850"/>
          </a:xfrm>
          <a:prstGeom prst="rect">
            <a:avLst/>
          </a:prstGeom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3437" y="6041832"/>
            <a:ext cx="4396255" cy="707886"/>
          </a:xfrm>
          <a:prstGeom prst="rect">
            <a:avLst/>
          </a:prstGeom>
          <a:solidFill>
            <a:srgbClr val="005000"/>
          </a:solidFill>
          <a:extLst/>
        </p:spPr>
        <p:txBody>
          <a:bodyPr vert="horz" lIns="91440" tIns="45720" rIns="91440" bIns="45720" rtlCol="0" anchor="t">
            <a:noAutofit/>
          </a:bodyPr>
          <a:lstStyle/>
          <a:p>
            <a:pPr defTabSz="457200" eaLnBrk="1" fontAlgn="auto" hangingPunct="1">
              <a:spcAft>
                <a:spcPts val="0"/>
              </a:spcAft>
            </a:pPr>
            <a:r>
              <a:rPr kumimoji="0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註 </a:t>
            </a:r>
            <a:r>
              <a:rPr kumimoji="0"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:</a:t>
            </a:r>
            <a:r>
              <a:rPr kumimoji="0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 內壢高中最低錄取標準</a:t>
            </a:r>
            <a:endParaRPr kumimoji="0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</a:endParaRPr>
          </a:p>
          <a:p>
            <a:pPr defTabSz="457200" eaLnBrk="1" fontAlgn="auto" hangingPunct="1"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+mn-ea"/>
              </a:rPr>
              <a:t>       </a:t>
            </a:r>
            <a:r>
              <a:rPr kumimoji="0" lang="en-US" altLang="zh-TW" sz="2000" b="1" dirty="0" err="1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3A2B</a:t>
            </a:r>
            <a:r>
              <a:rPr kumimoji="0"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有條件錄取</a:t>
            </a:r>
            <a:r>
              <a:rPr kumimoji="0" lang="en-US" altLang="zh-TW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(</a:t>
            </a:r>
            <a:r>
              <a:rPr kumimoji="0"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同志願再比</a:t>
            </a:r>
            <a:r>
              <a:rPr kumimoji="0" lang="en-US" altLang="zh-TW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)</a:t>
            </a:r>
            <a:endParaRPr kumimoji="0" lang="zh-TW" altLang="en-US" sz="2000" b="1" dirty="0">
              <a:solidFill>
                <a:srgbClr val="FFC000"/>
              </a:solidFill>
              <a:latin typeface="微軟正黑體" panose="020B0604030504040204" pitchFamily="34" charset="-12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09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74" y="24880"/>
            <a:ext cx="5736951" cy="272830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224" y="2462496"/>
            <a:ext cx="8229600" cy="4137025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>
                <a:solidFill>
                  <a:srgbClr val="63841A"/>
                </a:solidFill>
              </a:rPr>
              <a:t>四</a:t>
            </a:r>
            <a:r>
              <a:rPr lang="zh-TW" altLang="en-US" sz="2800" b="1" dirty="0" smtClean="0">
                <a:solidFill>
                  <a:srgbClr val="63841A"/>
                </a:solidFill>
                <a:latin typeface="新細明體"/>
                <a:ea typeface="新細明體"/>
              </a:rPr>
              <a:t>、</a:t>
            </a:r>
            <a:r>
              <a:rPr lang="en-US" altLang="zh-TW" sz="2800" b="1" dirty="0">
                <a:solidFill>
                  <a:srgbClr val="63841A"/>
                </a:solidFill>
              </a:rPr>
              <a:t>(</a:t>
            </a:r>
            <a:r>
              <a:rPr lang="zh-TW" altLang="en-US" sz="2800" b="1" dirty="0">
                <a:solidFill>
                  <a:srgbClr val="63841A"/>
                </a:solidFill>
              </a:rPr>
              <a:t>積點同</a:t>
            </a:r>
            <a:r>
              <a:rPr lang="en-US" altLang="zh-TW" sz="2800" b="1" dirty="0">
                <a:solidFill>
                  <a:srgbClr val="63841A"/>
                </a:solidFill>
              </a:rPr>
              <a:t>)</a:t>
            </a:r>
            <a:r>
              <a:rPr lang="zh-TW" altLang="en-US" sz="2800" b="1" dirty="0">
                <a:solidFill>
                  <a:srgbClr val="63841A"/>
                </a:solidFill>
              </a:rPr>
              <a:t>比</a:t>
            </a:r>
            <a:r>
              <a:rPr lang="zh-TW" altLang="en-US" sz="2800" b="1" dirty="0">
                <a:solidFill>
                  <a:srgbClr val="FF0000"/>
                </a:solidFill>
              </a:rPr>
              <a:t>單科</a:t>
            </a:r>
            <a:r>
              <a:rPr lang="zh-TW" altLang="en-US" sz="2800" b="1" dirty="0">
                <a:solidFill>
                  <a:srgbClr val="63841A"/>
                </a:solidFill>
              </a:rPr>
              <a:t>標示</a:t>
            </a:r>
            <a:r>
              <a:rPr lang="en-US" altLang="zh-TW" sz="2000" b="1" dirty="0">
                <a:solidFill>
                  <a:srgbClr val="FF0000"/>
                </a:solidFill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</a:rPr>
              <a:t>國文→數學→英文→社會→自然</a:t>
            </a:r>
            <a:r>
              <a:rPr lang="en-US" altLang="zh-TW" sz="2000" b="1" dirty="0">
                <a:solidFill>
                  <a:srgbClr val="FF0000"/>
                </a:solidFill>
              </a:rPr>
              <a:t>)</a:t>
            </a:r>
            <a:endParaRPr lang="zh-TW" altLang="en-US" sz="2000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19949" y="729030"/>
            <a:ext cx="1992210" cy="138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4788024" y="2146584"/>
            <a:ext cx="0" cy="315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標題 1"/>
          <p:cNvSpPr txBox="1">
            <a:spLocks/>
          </p:cNvSpPr>
          <p:nvPr/>
        </p:nvSpPr>
        <p:spPr>
          <a:xfrm>
            <a:off x="0" y="-10143"/>
            <a:ext cx="9144000" cy="567029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同分超額比序步驟</a:t>
            </a:r>
            <a: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/>
            </a:r>
            <a:b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</a:br>
            <a:endParaRPr kumimoji="0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-16295" y="5917127"/>
            <a:ext cx="9160295" cy="581680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defTabSz="457200" eaLnBrk="1" fontAlgn="auto" hangingPunct="1">
              <a:spcAft>
                <a:spcPts val="0"/>
              </a:spcAft>
            </a:pPr>
            <a:r>
              <a:rPr kumimoji="0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註 </a:t>
            </a:r>
            <a:r>
              <a:rPr kumimoji="0"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: </a:t>
            </a:r>
            <a:r>
              <a:rPr kumimoji="0"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若</a:t>
            </a:r>
            <a:r>
              <a:rPr kumimoji="0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各</a:t>
            </a:r>
            <a:r>
              <a:rPr kumimoji="0"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單</a:t>
            </a:r>
            <a:r>
              <a:rPr kumimoji="0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科標示再相同則</a:t>
            </a:r>
            <a:r>
              <a:rPr kumimoji="0"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增額錄取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881"/>
              </p:ext>
            </p:extLst>
          </p:nvPr>
        </p:nvGraphicFramePr>
        <p:xfrm>
          <a:off x="799121" y="3117651"/>
          <a:ext cx="7661313" cy="2399581"/>
        </p:xfrm>
        <a:graphic>
          <a:graphicData uri="http://schemas.openxmlformats.org/drawingml/2006/table">
            <a:tbl>
              <a:tblPr firstRow="1" bandRow="1"/>
              <a:tblGrid>
                <a:gridCol w="851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1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1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1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12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12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12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12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80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成績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各科積點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第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1-3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志 願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/>
                        <a:t>29</a:t>
                      </a:r>
                      <a:endParaRPr lang="zh-TW" altLang="en-US" sz="2400" b="1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/>
                        <a:t>24</a:t>
                      </a:r>
                      <a:endParaRPr lang="zh-TW" altLang="en-US" sz="2400" b="1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內壢高中</a:t>
                      </a:r>
                      <a:endParaRPr kumimoji="0" lang="zh-TW" alt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A++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B+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dirty="0" smtClean="0"/>
                        <a:t>3</a:t>
                      </a:r>
                      <a:endParaRPr lang="zh-TW" altLang="en-US" sz="2400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/>
                        <a:t>29</a:t>
                      </a:r>
                      <a:endParaRPr lang="zh-TW" altLang="en-US" sz="2400" b="1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algn="ctr"/>
                      <a:r>
                        <a:rPr lang="en-US" altLang="zh-TW" sz="2400" b="1" dirty="0" smtClean="0"/>
                        <a:t>24</a:t>
                      </a:r>
                      <a:endParaRPr lang="zh-TW" altLang="en-US" sz="2400" b="1" dirty="0"/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內壢高中</a:t>
                      </a:r>
                    </a:p>
                  </a:txBody>
                  <a:tcPr marL="91448" marR="914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20" y="3880243"/>
            <a:ext cx="876300" cy="8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799121" y="3069096"/>
            <a:ext cx="892559" cy="2448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5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74" y="24880"/>
            <a:ext cx="5736951" cy="272830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052" y="2376760"/>
            <a:ext cx="8229600" cy="4137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63841A"/>
                </a:solidFill>
              </a:rPr>
              <a:t>積</a:t>
            </a:r>
            <a:r>
              <a:rPr lang="zh-TW" altLang="en-US" sz="2800" b="1" dirty="0">
                <a:solidFill>
                  <a:srgbClr val="63841A"/>
                </a:solidFill>
              </a:rPr>
              <a:t>點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高</a:t>
            </a:r>
            <a:r>
              <a:rPr lang="en-US" altLang="zh-TW" sz="2800" b="1" dirty="0" smtClean="0">
                <a:solidFill>
                  <a:srgbClr val="63841A"/>
                </a:solidFill>
              </a:rPr>
              <a:t>(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程度好</a:t>
            </a:r>
            <a:r>
              <a:rPr lang="en-US" altLang="zh-TW" sz="2800" b="1" dirty="0" smtClean="0">
                <a:solidFill>
                  <a:srgbClr val="63841A"/>
                </a:solidFill>
              </a:rPr>
              <a:t>)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非</a:t>
            </a:r>
            <a:r>
              <a:rPr lang="zh-TW" altLang="en-US" sz="2800" b="1" dirty="0">
                <a:solidFill>
                  <a:srgbClr val="63841A"/>
                </a:solidFill>
              </a:rPr>
              <a:t>致勝</a:t>
            </a:r>
            <a:r>
              <a:rPr lang="zh-TW" altLang="en-US" sz="2800" b="1" dirty="0" smtClean="0">
                <a:solidFill>
                  <a:srgbClr val="63841A"/>
                </a:solidFill>
              </a:rPr>
              <a:t>關鍵</a:t>
            </a:r>
            <a:endParaRPr lang="en-US" altLang="zh-TW" sz="2800" b="1" dirty="0" smtClean="0">
              <a:solidFill>
                <a:srgbClr val="63841A"/>
              </a:solidFill>
            </a:endParaRPr>
          </a:p>
          <a:p>
            <a:pPr>
              <a:defRPr/>
            </a:pPr>
            <a:endParaRPr lang="en-US" altLang="zh-TW" sz="2800" b="1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en-US" altLang="zh-TW" sz="2800" b="1" dirty="0">
              <a:solidFill>
                <a:srgbClr val="FFC000"/>
              </a:solidFill>
            </a:endParaRPr>
          </a:p>
          <a:p>
            <a:pPr>
              <a:defRPr/>
            </a:pPr>
            <a:endParaRPr lang="en-US" altLang="zh-TW" sz="2800" b="1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en-US" altLang="zh-TW" sz="28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srgbClr val="FFC000"/>
                </a:solidFill>
              </a:rPr>
              <a:t>英</a:t>
            </a:r>
            <a:r>
              <a:rPr lang="en-US" altLang="zh-TW" sz="2800" b="1" dirty="0">
                <a:solidFill>
                  <a:srgbClr val="FFC000"/>
                </a:solidFill>
              </a:rPr>
              <a:t>B+</a:t>
            </a:r>
            <a:r>
              <a:rPr lang="zh-TW" altLang="en-US" sz="2800" b="1" dirty="0">
                <a:solidFill>
                  <a:srgbClr val="FFC000"/>
                </a:solidFill>
              </a:rPr>
              <a:t>數</a:t>
            </a:r>
            <a:r>
              <a:rPr lang="en-US" altLang="zh-TW" sz="2800" b="1" dirty="0">
                <a:solidFill>
                  <a:srgbClr val="FFC000"/>
                </a:solidFill>
              </a:rPr>
              <a:t>B+</a:t>
            </a:r>
            <a:r>
              <a:rPr lang="zh-TW" altLang="en-US" sz="2800" b="1" dirty="0">
                <a:solidFill>
                  <a:srgbClr val="63841A"/>
                </a:solidFill>
              </a:rPr>
              <a:t>積點，</a:t>
            </a:r>
            <a:r>
              <a:rPr lang="en-US" altLang="zh-TW" sz="2800" b="1" dirty="0">
                <a:solidFill>
                  <a:srgbClr val="63841A"/>
                </a:solidFill>
              </a:rPr>
              <a:t>14</a:t>
            </a:r>
            <a:r>
              <a:rPr lang="zh-TW" altLang="en-US" sz="2800" b="1" dirty="0">
                <a:solidFill>
                  <a:srgbClr val="63841A"/>
                </a:solidFill>
              </a:rPr>
              <a:t>點才適合讀</a:t>
            </a:r>
            <a:r>
              <a:rPr lang="zh-TW" altLang="en-US" sz="2800" b="1" dirty="0">
                <a:solidFill>
                  <a:srgbClr val="FFC000"/>
                </a:solidFill>
              </a:rPr>
              <a:t>普通</a:t>
            </a:r>
            <a:r>
              <a:rPr lang="zh-TW" altLang="en-US" sz="2800" b="1" dirty="0" smtClean="0">
                <a:solidFill>
                  <a:srgbClr val="FFC000"/>
                </a:solidFill>
              </a:rPr>
              <a:t>科</a:t>
            </a:r>
            <a:endParaRPr lang="en-US" altLang="zh-TW" sz="2800" b="1" dirty="0" smtClean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zh-TW" altLang="en-US" sz="2800" b="1" dirty="0" smtClean="0">
                <a:solidFill>
                  <a:srgbClr val="FFC000"/>
                </a:solidFill>
              </a:rPr>
              <a:t>  </a:t>
            </a:r>
            <a:r>
              <a:rPr lang="en-US" altLang="zh-TW" sz="2800" b="1" dirty="0">
                <a:solidFill>
                  <a:srgbClr val="63841A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審慎選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填志願</a:t>
            </a:r>
            <a:r>
              <a:rPr lang="en-US" altLang="zh-TW" sz="2800" b="1" dirty="0" smtClean="0">
                <a:solidFill>
                  <a:srgbClr val="63841A"/>
                </a:solidFill>
              </a:rPr>
              <a:t>)</a:t>
            </a:r>
            <a:endParaRPr lang="zh-TW" altLang="en-US" sz="2800" b="1" dirty="0">
              <a:solidFill>
                <a:srgbClr val="63841A"/>
              </a:solidFill>
            </a:endParaRPr>
          </a:p>
          <a:p>
            <a:pPr>
              <a:defRPr/>
            </a:pPr>
            <a:endParaRPr lang="en-US" altLang="zh-TW" sz="2800" b="1" dirty="0" smtClean="0">
              <a:solidFill>
                <a:srgbClr val="63841A"/>
              </a:solidFill>
            </a:endParaRPr>
          </a:p>
          <a:p>
            <a:pPr>
              <a:defRPr/>
            </a:pPr>
            <a:endParaRPr lang="en-US" altLang="zh-TW" sz="2800" b="1" dirty="0">
              <a:solidFill>
                <a:srgbClr val="63841A"/>
              </a:solidFill>
            </a:endParaRPr>
          </a:p>
          <a:p>
            <a:pPr>
              <a:defRPr/>
            </a:pPr>
            <a:endParaRPr lang="en-US" altLang="zh-TW" sz="2800" b="1" dirty="0" smtClean="0">
              <a:solidFill>
                <a:srgbClr val="63841A"/>
              </a:solidFill>
            </a:endParaRPr>
          </a:p>
          <a:p>
            <a:pPr>
              <a:defRPr/>
            </a:pPr>
            <a:endParaRPr lang="en-US" altLang="zh-TW" sz="2800" b="1" dirty="0">
              <a:solidFill>
                <a:srgbClr val="63841A"/>
              </a:solidFill>
            </a:endParaRPr>
          </a:p>
          <a:p>
            <a:pPr>
              <a:defRPr/>
            </a:pPr>
            <a:endParaRPr lang="en-US" altLang="zh-TW" sz="2800" b="1" dirty="0" smtClean="0">
              <a:solidFill>
                <a:srgbClr val="63841A"/>
              </a:solidFill>
            </a:endParaRPr>
          </a:p>
          <a:p>
            <a:pPr>
              <a:defRPr/>
            </a:pPr>
            <a:endParaRPr lang="en-US" altLang="zh-TW" sz="2800" b="1" dirty="0">
              <a:solidFill>
                <a:srgbClr val="63841A"/>
              </a:solidFill>
            </a:endParaRPr>
          </a:p>
          <a:p>
            <a:pPr>
              <a:defRPr/>
            </a:pPr>
            <a:endParaRPr lang="zh-TW" altLang="en-US" sz="2800" b="1" dirty="0">
              <a:solidFill>
                <a:srgbClr val="63841A"/>
              </a:solidFill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95814" y="745885"/>
            <a:ext cx="1200122" cy="1314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347864" y="2060848"/>
            <a:ext cx="0" cy="315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標題 1"/>
          <p:cNvSpPr txBox="1">
            <a:spLocks/>
          </p:cNvSpPr>
          <p:nvPr/>
        </p:nvSpPr>
        <p:spPr>
          <a:xfrm>
            <a:off x="0" y="-10143"/>
            <a:ext cx="9144000" cy="567029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志願選</a:t>
            </a:r>
            <a:r>
              <a:rPr kumimoji="0" lang="zh-TW" altLang="en-US" b="1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填考量方向</a:t>
            </a:r>
            <a: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/>
            </a:r>
            <a:b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</a:br>
            <a:endParaRPr kumimoji="0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20338"/>
              </p:ext>
            </p:extLst>
          </p:nvPr>
        </p:nvGraphicFramePr>
        <p:xfrm>
          <a:off x="584659" y="3069096"/>
          <a:ext cx="6348411" cy="1811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5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3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3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53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53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53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74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</a:rPr>
                        <a:t>國文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數學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英文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社會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自然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寫作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成績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積點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</a:rPr>
                        <a:t>比序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A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3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i="1" kern="100" dirty="0" smtClean="0">
                          <a:solidFill>
                            <a:srgbClr val="7030A0"/>
                          </a:solidFill>
                          <a:effectLst/>
                        </a:rPr>
                        <a:t>25</a:t>
                      </a:r>
                      <a:endParaRPr lang="zh-TW" sz="2400" b="1" i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13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endParaRPr lang="zh-TW" sz="1000" kern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21" marR="76821" marT="38411" marB="3841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B++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B++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B++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B++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B++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3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i="1" kern="100" dirty="0" smtClean="0">
                          <a:solidFill>
                            <a:srgbClr val="7030A0"/>
                          </a:solidFill>
                          <a:effectLst/>
                        </a:rPr>
                        <a:t>23</a:t>
                      </a:r>
                      <a:endParaRPr lang="zh-TW" sz="2400" b="1" i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20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821" marR="76821" marT="38411" marB="38411" anchor="ctr"/>
                </a:tc>
                <a:tc>
                  <a:txBody>
                    <a:bodyPr/>
                    <a:lstStyle/>
                    <a:p>
                      <a:endParaRPr lang="zh-TW" sz="10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21" marR="76821" marT="38411" marB="3841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18" y="4329526"/>
            <a:ext cx="576064" cy="576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94" y="3496230"/>
            <a:ext cx="726182" cy="7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7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23264"/>
            <a:ext cx="6347713" cy="659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 smtClean="0">
                <a:solidFill>
                  <a:srgbClr val="336600"/>
                </a:solidFill>
              </a:rPr>
              <a:t>貳、志願選填計</a:t>
            </a:r>
            <a:r>
              <a:rPr lang="zh-TW" altLang="en-US" dirty="0">
                <a:solidFill>
                  <a:srgbClr val="336600"/>
                </a:solidFill>
              </a:rPr>
              <a:t>分</a:t>
            </a:r>
            <a:r>
              <a:rPr lang="zh-TW" altLang="en-US" dirty="0" smtClean="0">
                <a:solidFill>
                  <a:srgbClr val="336600"/>
                </a:solidFill>
              </a:rPr>
              <a:t>說明</a:t>
            </a:r>
            <a:endParaRPr lang="zh-TW" altLang="en-US" dirty="0">
              <a:solidFill>
                <a:srgbClr val="336600"/>
              </a:solidFill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358584" y="1488613"/>
            <a:ext cx="7957832" cy="3880773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zh-TW" altLang="zh-TW" sz="2000" dirty="0" smtClean="0"/>
              <a:t>志願序別</a:t>
            </a:r>
            <a:r>
              <a:rPr lang="en-US" altLang="zh-TW" sz="2000" dirty="0" smtClean="0"/>
              <a:t>1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2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3</a:t>
            </a:r>
            <a:r>
              <a:rPr lang="zh-TW" altLang="zh-TW" sz="2000" dirty="0" smtClean="0"/>
              <a:t>志願</a:t>
            </a:r>
            <a:r>
              <a:rPr lang="en-US" altLang="zh-TW" sz="2000" dirty="0" smtClean="0">
                <a:solidFill>
                  <a:srgbClr val="FFC000"/>
                </a:solidFill>
              </a:rPr>
              <a:t>15</a:t>
            </a:r>
            <a:r>
              <a:rPr lang="zh-TW" altLang="zh-TW" sz="2000" dirty="0" smtClean="0">
                <a:solidFill>
                  <a:srgbClr val="FFC000"/>
                </a:solidFill>
              </a:rPr>
              <a:t>分</a:t>
            </a:r>
            <a:r>
              <a:rPr lang="zh-TW" altLang="zh-TW" sz="2000" dirty="0" smtClean="0"/>
              <a:t>，</a:t>
            </a:r>
            <a:r>
              <a:rPr lang="en-US" altLang="zh-TW" sz="2000" dirty="0" smtClean="0">
                <a:solidFill>
                  <a:srgbClr val="FF0000"/>
                </a:solidFill>
              </a:rPr>
              <a:t>4</a:t>
            </a:r>
            <a:r>
              <a:rPr lang="zh-TW" altLang="zh-TW" sz="2000" dirty="0" smtClean="0">
                <a:solidFill>
                  <a:srgbClr val="FF0000"/>
                </a:solidFill>
              </a:rPr>
              <a:t>、</a:t>
            </a:r>
            <a:r>
              <a:rPr lang="en-US" altLang="zh-TW" sz="2000" dirty="0" smtClean="0">
                <a:solidFill>
                  <a:srgbClr val="FF0000"/>
                </a:solidFill>
              </a:rPr>
              <a:t>5</a:t>
            </a:r>
            <a:r>
              <a:rPr lang="zh-TW" altLang="zh-TW" sz="2000" dirty="0" smtClean="0">
                <a:solidFill>
                  <a:srgbClr val="FF0000"/>
                </a:solidFill>
              </a:rPr>
              <a:t>、</a:t>
            </a:r>
            <a:r>
              <a:rPr lang="en-US" altLang="zh-TW" sz="2000" dirty="0" smtClean="0">
                <a:solidFill>
                  <a:srgbClr val="FF0000"/>
                </a:solidFill>
              </a:rPr>
              <a:t>6</a:t>
            </a:r>
            <a:r>
              <a:rPr lang="zh-TW" altLang="zh-TW" sz="2000" dirty="0" smtClean="0">
                <a:solidFill>
                  <a:srgbClr val="FF0000"/>
                </a:solidFill>
              </a:rPr>
              <a:t>志願</a:t>
            </a:r>
            <a:r>
              <a:rPr lang="en-US" altLang="zh-TW" sz="2000" dirty="0" smtClean="0">
                <a:solidFill>
                  <a:srgbClr val="FF0000"/>
                </a:solidFill>
              </a:rPr>
              <a:t>12</a:t>
            </a:r>
            <a:r>
              <a:rPr lang="zh-TW" altLang="zh-TW" sz="2000" dirty="0" smtClean="0">
                <a:solidFill>
                  <a:srgbClr val="FF0000"/>
                </a:solidFill>
              </a:rPr>
              <a:t>分</a:t>
            </a:r>
            <a:r>
              <a:rPr lang="zh-TW" altLang="zh-TW" sz="2000" dirty="0" smtClean="0"/>
              <a:t>，</a:t>
            </a:r>
            <a:r>
              <a:rPr lang="zh-TW" altLang="en-US" sz="2000" dirty="0" smtClean="0"/>
              <a:t>依此類推</a:t>
            </a:r>
            <a:r>
              <a:rPr lang="en-US" altLang="zh-TW" sz="2000" dirty="0" smtClean="0"/>
              <a:t>…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</a:t>
            </a:r>
            <a:r>
              <a:rPr lang="en-US" altLang="zh-TW" sz="2000" dirty="0" smtClean="0"/>
              <a:t>16</a:t>
            </a:r>
            <a:r>
              <a:rPr lang="zh-TW" altLang="zh-TW" sz="2000" dirty="0"/>
              <a:t>至</a:t>
            </a:r>
            <a:r>
              <a:rPr lang="en-US" altLang="zh-TW" sz="2000" dirty="0"/>
              <a:t>30</a:t>
            </a:r>
            <a:r>
              <a:rPr lang="zh-TW" altLang="zh-TW" sz="2000" dirty="0"/>
              <a:t>志願</a:t>
            </a:r>
            <a:r>
              <a:rPr lang="en-US" altLang="zh-TW" sz="2000" dirty="0"/>
              <a:t>1</a:t>
            </a:r>
            <a:r>
              <a:rPr lang="zh-TW" altLang="zh-TW" sz="2000" dirty="0"/>
              <a:t>分。</a:t>
            </a:r>
            <a:endParaRPr lang="en-US" altLang="zh-TW" sz="2000" dirty="0"/>
          </a:p>
          <a:p>
            <a:pPr eaLnBrk="1" hangingPunct="1">
              <a:spcBef>
                <a:spcPct val="0"/>
              </a:spcBef>
              <a:defRPr/>
            </a:pPr>
            <a:r>
              <a:rPr lang="zh-TW" altLang="zh-TW" sz="2000" dirty="0" smtClean="0"/>
              <a:t>總積分完全相同</a:t>
            </a:r>
            <a:r>
              <a:rPr lang="zh-TW" altLang="en-US" sz="2000" dirty="0" smtClean="0"/>
              <a:t>，</a:t>
            </a:r>
            <a:r>
              <a:rPr lang="zh-TW" altLang="en-US" sz="2000" dirty="0"/>
              <a:t>繼續</a:t>
            </a:r>
            <a:r>
              <a:rPr lang="zh-TW" altLang="zh-TW" sz="2000" dirty="0"/>
              <a:t>進</a:t>
            </a:r>
            <a:r>
              <a:rPr lang="zh-TW" altLang="zh-TW" sz="2000" dirty="0" smtClean="0"/>
              <a:t>行</a:t>
            </a:r>
            <a:r>
              <a:rPr lang="zh-TW" altLang="zh-TW" sz="2000" dirty="0" smtClean="0">
                <a:solidFill>
                  <a:srgbClr val="FFC000"/>
                </a:solidFill>
              </a:rPr>
              <a:t>超額比序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低收入</a:t>
            </a:r>
            <a:r>
              <a:rPr lang="zh-TW" altLang="en-US" sz="2000" dirty="0" smtClean="0">
                <a:latin typeface="新細明體" pitchFamily="18" charset="-120"/>
                <a:ea typeface="新細明體" pitchFamily="18" charset="-120"/>
              </a:rPr>
              <a:t>→</a:t>
            </a:r>
            <a:r>
              <a:rPr lang="zh-TW" altLang="en-US" sz="2000" dirty="0" smtClean="0"/>
              <a:t>適性</a:t>
            </a:r>
            <a:r>
              <a:rPr lang="zh-TW" altLang="en-US" sz="2000" dirty="0" smtClean="0">
                <a:latin typeface="新細明體" pitchFamily="18" charset="-120"/>
                <a:ea typeface="新細明體" pitchFamily="18" charset="-120"/>
              </a:rPr>
              <a:t>輔導→多元學習→教育會考</a:t>
            </a:r>
            <a:r>
              <a:rPr lang="en-US" altLang="zh-TW" sz="2000" dirty="0" smtClean="0">
                <a:latin typeface="新細明體" pitchFamily="18" charset="-120"/>
                <a:ea typeface="新細明體" pitchFamily="18" charset="-120"/>
              </a:rPr>
              <a:t>…</a:t>
            </a:r>
            <a:r>
              <a:rPr lang="en-US" altLang="zh-TW" sz="2000" dirty="0" smtClean="0"/>
              <a:t>)</a:t>
            </a:r>
            <a:r>
              <a:rPr lang="zh-TW" altLang="zh-TW" sz="2000" dirty="0" smtClean="0"/>
              <a:t>，比序至</a:t>
            </a:r>
            <a:r>
              <a:rPr lang="zh-TW" altLang="zh-TW" sz="2000" dirty="0">
                <a:solidFill>
                  <a:srgbClr val="FFC000"/>
                </a:solidFill>
              </a:rPr>
              <a:t>「志願</a:t>
            </a:r>
            <a:r>
              <a:rPr lang="zh-TW" altLang="en-US" sz="2000" dirty="0">
                <a:solidFill>
                  <a:srgbClr val="FFC000"/>
                </a:solidFill>
              </a:rPr>
              <a:t>積分</a:t>
            </a:r>
            <a:r>
              <a:rPr lang="zh-TW" altLang="zh-TW" sz="2000" dirty="0">
                <a:solidFill>
                  <a:srgbClr val="FFC000"/>
                </a:solidFill>
              </a:rPr>
              <a:t>」</a:t>
            </a:r>
            <a:r>
              <a:rPr lang="zh-TW" altLang="zh-TW" sz="2000" dirty="0" smtClean="0"/>
              <a:t>項目時，</a:t>
            </a:r>
            <a:r>
              <a:rPr lang="zh-TW" altLang="en-US" sz="2000" dirty="0" smtClean="0"/>
              <a:t>所填</a:t>
            </a:r>
            <a:r>
              <a:rPr lang="zh-TW" altLang="zh-TW" sz="2000" dirty="0" smtClean="0">
                <a:solidFill>
                  <a:srgbClr val="FF0000"/>
                </a:solidFill>
              </a:rPr>
              <a:t>志願</a:t>
            </a:r>
            <a:r>
              <a:rPr lang="zh-TW" altLang="en-US" sz="2000" dirty="0" smtClean="0">
                <a:solidFill>
                  <a:srgbClr val="FF0000"/>
                </a:solidFill>
              </a:rPr>
              <a:t>積分高者</a:t>
            </a:r>
            <a:r>
              <a:rPr lang="zh-TW" altLang="zh-TW" sz="2000" dirty="0" smtClean="0">
                <a:solidFill>
                  <a:srgbClr val="FF0000"/>
                </a:solidFill>
              </a:rPr>
              <a:t>將優先錄取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sz="2000" dirty="0" smtClean="0"/>
              <a:t>舉例：</a:t>
            </a:r>
            <a:endParaRPr lang="en-US" altLang="zh-TW" sz="2000" dirty="0" smtClean="0"/>
          </a:p>
          <a:p>
            <a:pPr eaLnBrk="1" hangingPunct="1">
              <a:spcBef>
                <a:spcPct val="0"/>
              </a:spcBef>
              <a:defRPr/>
            </a:pPr>
            <a:endParaRPr lang="zh-TW" altLang="zh-TW" dirty="0" smtClean="0"/>
          </a:p>
          <a:p>
            <a:pPr eaLnBrk="1" hangingPunct="1">
              <a:spcBef>
                <a:spcPct val="0"/>
              </a:spcBef>
              <a:defRPr/>
            </a:pPr>
            <a:endParaRPr lang="zh-TW" altLang="en-US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45709"/>
              </p:ext>
            </p:extLst>
          </p:nvPr>
        </p:nvGraphicFramePr>
        <p:xfrm>
          <a:off x="539552" y="3573016"/>
          <a:ext cx="8324183" cy="311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0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0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0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05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05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4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志願序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校、科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桃高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普通科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陽明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普通科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永豐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普通科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壽山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普通科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壽山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應外科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南崁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普通科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振聲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應外科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志願序積分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9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校、科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</a:rPr>
                        <a:t>中大壢中</a:t>
                      </a:r>
                      <a:endParaRPr lang="zh-TW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普通</a:t>
                      </a:r>
                      <a:r>
                        <a:rPr lang="zh-TW" sz="2000" kern="100" dirty="0">
                          <a:effectLst/>
                        </a:rPr>
                        <a:t>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桃高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普通科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陽明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普通科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永豐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普通科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壽山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普通科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壽山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應外科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南崁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普通科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志願序積分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9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4687" marR="74687" marT="37344" marB="3734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657527" y="3615816"/>
            <a:ext cx="2088232" cy="3073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5292080" y="3212976"/>
            <a:ext cx="0" cy="5555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93" y="3987106"/>
            <a:ext cx="876300" cy="8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58584" y="804038"/>
            <a:ext cx="3416320" cy="641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eaLnBrk="1" hangingPunct="1"/>
            <a:r>
              <a:rPr lang="zh-TW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志願序計分說明</a:t>
            </a:r>
          </a:p>
        </p:txBody>
      </p:sp>
    </p:spTree>
    <p:extLst>
      <p:ext uri="{BB962C8B-B14F-4D97-AF65-F5344CB8AC3E}">
        <p14:creationId xmlns:p14="http://schemas.microsoft.com/office/powerpoint/2010/main" val="39570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137" y="283161"/>
            <a:ext cx="634771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/>
              <a:t>志願選填說明</a:t>
            </a:r>
            <a:r>
              <a:rPr lang="en-US" altLang="zh-TW" dirty="0"/>
              <a:t>(</a:t>
            </a:r>
            <a:r>
              <a:rPr lang="zh-TW" altLang="en-US" dirty="0"/>
              <a:t>規則一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108394"/>
              </p:ext>
            </p:extLst>
          </p:nvPr>
        </p:nvGraphicFramePr>
        <p:xfrm>
          <a:off x="323328" y="2420889"/>
          <a:ext cx="8569152" cy="3642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7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67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67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77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77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09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順序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7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8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9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9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學校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中大壢中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內壢高中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平鎮高中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楊梅高中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龍潭高中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龍潭高中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北科附工</a:t>
                      </a: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六和高中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大溪高中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科別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普通科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普通科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普通科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綜合科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普通科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機械科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模具科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機電科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普通科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9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志願序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積分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15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12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12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9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F46CB2A-B43B-4168-810C-DD644701E04D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 eaLnBrk="1" hangingPunct="1"/>
              <a:t>16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9137" y="1005116"/>
            <a:ext cx="743737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200" dirty="0">
                <a:latin typeface="+mj-lt"/>
                <a:ea typeface="+mj-ea"/>
                <a:cs typeface="+mj-cs"/>
              </a:rPr>
              <a:t>高中職</a:t>
            </a:r>
            <a:r>
              <a:rPr lang="zh-TW" altLang="en-US" sz="3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普通科</a:t>
            </a:r>
            <a:r>
              <a:rPr lang="zh-TW" altLang="en-US" sz="3200" dirty="0">
                <a:latin typeface="+mj-lt"/>
                <a:ea typeface="+mj-ea"/>
                <a:cs typeface="+mj-cs"/>
              </a:rPr>
              <a:t>及</a:t>
            </a:r>
            <a:r>
              <a:rPr lang="zh-TW" altLang="en-US" sz="3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綜合高中</a:t>
            </a:r>
            <a:r>
              <a:rPr lang="zh-TW" altLang="en-US" sz="3200" dirty="0">
                <a:latin typeface="+mj-lt"/>
                <a:ea typeface="+mj-ea"/>
                <a:cs typeface="+mj-cs"/>
              </a:rPr>
              <a:t>志願分數計算方式</a:t>
            </a:r>
            <a:r>
              <a:rPr lang="zh-TW" altLang="en-US" sz="3200" dirty="0" smtClean="0">
                <a:latin typeface="+mj-lt"/>
                <a:ea typeface="+mj-ea"/>
                <a:cs typeface="+mj-cs"/>
              </a:rPr>
              <a:t>：以</a:t>
            </a:r>
            <a:r>
              <a:rPr lang="zh-TW" altLang="en-US" sz="3200" b="1" dirty="0" smtClean="0">
                <a:solidFill>
                  <a:srgbClr val="990000"/>
                </a:solidFill>
                <a:latin typeface="新細明體" pitchFamily="18" charset="-120"/>
                <a:ea typeface="微軟正黑體" pitchFamily="34" charset="-120"/>
                <a:cs typeface="Times New Roman" pitchFamily="18" charset="0"/>
              </a:rPr>
              <a:t>「</a:t>
            </a:r>
            <a:r>
              <a:rPr lang="zh-TW" altLang="en-US" sz="3200" b="1" dirty="0" smtClean="0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一校為一個志願序</a:t>
            </a:r>
            <a:r>
              <a:rPr lang="zh-TW" altLang="en-US" sz="3200" b="1" dirty="0" smtClean="0">
                <a:solidFill>
                  <a:srgbClr val="990000"/>
                </a:solidFill>
                <a:latin typeface="新細明體" pitchFamily="18" charset="-120"/>
                <a:cs typeface="Times New Roman" pitchFamily="18" charset="0"/>
              </a:rPr>
              <a:t>」</a:t>
            </a:r>
            <a:endParaRPr lang="zh-TW" altLang="en-US" sz="3200" b="1" dirty="0" smtClean="0">
              <a:solidFill>
                <a:srgbClr val="99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dirty="0" smtClean="0"/>
          </a:p>
        </p:txBody>
      </p:sp>
      <p:sp>
        <p:nvSpPr>
          <p:cNvPr id="7" name="矩形 6"/>
          <p:cNvSpPr/>
          <p:nvPr/>
        </p:nvSpPr>
        <p:spPr>
          <a:xfrm>
            <a:off x="1187624" y="2420888"/>
            <a:ext cx="2592288" cy="3642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9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827" y="160294"/>
            <a:ext cx="634771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志願選填說明</a:t>
            </a:r>
            <a:r>
              <a:rPr lang="en-US" altLang="zh-TW" dirty="0"/>
              <a:t>(</a:t>
            </a:r>
            <a:r>
              <a:rPr lang="zh-TW" altLang="en-US" dirty="0"/>
              <a:t>規則二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619201"/>
              </p:ext>
            </p:extLst>
          </p:nvPr>
        </p:nvGraphicFramePr>
        <p:xfrm>
          <a:off x="684213" y="2636839"/>
          <a:ext cx="8208265" cy="3593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06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06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06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06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06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16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16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05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+mj-ea"/>
                          <a:ea typeface="+mj-ea"/>
                        </a:rPr>
                        <a:t>順序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學校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中壢家商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壽山高中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治平高中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+mj-ea"/>
                          <a:ea typeface="+mj-ea"/>
                        </a:rPr>
                        <a:t>新興</a:t>
                      </a:r>
                      <a:r>
                        <a:rPr lang="zh-TW" sz="2400" kern="100" dirty="0" smtClean="0">
                          <a:effectLst/>
                          <a:latin typeface="+mj-ea"/>
                          <a:ea typeface="+mj-ea"/>
                        </a:rPr>
                        <a:t>高中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8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+mj-ea"/>
                          <a:ea typeface="+mj-ea"/>
                        </a:rPr>
                        <a:t>科別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國際貿易科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國際貿易科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資料處理科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流通管理科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電子商務科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資訊科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資訊科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5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志願序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+mj-ea"/>
                          <a:ea typeface="+mj-ea"/>
                        </a:rPr>
                        <a:t>積分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95A19BD-F9AF-4811-AA17-336BB72AC768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 eaLnBrk="1" hangingPunct="1"/>
              <a:t>17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34" y="786891"/>
            <a:ext cx="6819646" cy="18466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zh-TW" altLang="en-US" sz="3200" dirty="0">
                <a:latin typeface="+mj-lt"/>
                <a:ea typeface="+mj-ea"/>
                <a:cs typeface="+mj-cs"/>
              </a:rPr>
              <a:t>高中職</a:t>
            </a:r>
            <a:r>
              <a:rPr lang="zh-TW" altLang="en-US" sz="3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職業類</a:t>
            </a:r>
            <a:r>
              <a:rPr lang="zh-TW" altLang="en-US" sz="3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科</a:t>
            </a:r>
            <a:r>
              <a:rPr lang="zh-TW" altLang="en-US" sz="3200" dirty="0" smtClean="0">
                <a:latin typeface="+mj-lt"/>
                <a:ea typeface="+mj-ea"/>
                <a:cs typeface="+mj-cs"/>
              </a:rPr>
              <a:t>志願</a:t>
            </a:r>
            <a:r>
              <a:rPr lang="zh-TW" altLang="en-US" sz="3200" dirty="0">
                <a:latin typeface="+mj-lt"/>
                <a:ea typeface="+mj-ea"/>
                <a:cs typeface="+mj-cs"/>
              </a:rPr>
              <a:t>分數計算方式</a:t>
            </a:r>
            <a:r>
              <a:rPr lang="zh-TW" altLang="en-US" sz="3200" dirty="0" smtClean="0">
                <a:latin typeface="+mj-lt"/>
                <a:ea typeface="+mj-ea"/>
                <a:cs typeface="+mj-cs"/>
              </a:rPr>
              <a:t>：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</a:t>
            </a:r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跨校同一職群，連續選填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」</a:t>
            </a:r>
            <a:r>
              <a:rPr lang="zh-TW" altLang="en-US" sz="3200" dirty="0">
                <a:latin typeface="+mj-lt"/>
                <a:ea typeface="+mj-ea"/>
                <a:cs typeface="+mj-cs"/>
              </a:rPr>
              <a:t>，視為</a:t>
            </a:r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同一志願序</a:t>
            </a:r>
            <a:r>
              <a:rPr lang="zh-TW" altLang="en-US" sz="3200" dirty="0">
                <a:latin typeface="+mj-lt"/>
                <a:ea typeface="+mj-ea"/>
                <a:cs typeface="+mj-cs"/>
              </a:rPr>
              <a:t>計分。</a:t>
            </a:r>
          </a:p>
          <a:p>
            <a:pPr algn="ctr" eaLnBrk="0" hangingPunct="0">
              <a:defRPr/>
            </a:pP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656" y="4077071"/>
            <a:ext cx="5759450" cy="1010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 flipV="1">
            <a:off x="467594" y="4368135"/>
            <a:ext cx="1008062" cy="2140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-65920" y="3860800"/>
            <a:ext cx="677108" cy="143986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D14224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商管群</a:t>
            </a:r>
          </a:p>
        </p:txBody>
      </p:sp>
    </p:spTree>
    <p:extLst>
      <p:ext uri="{BB962C8B-B14F-4D97-AF65-F5344CB8AC3E}">
        <p14:creationId xmlns:p14="http://schemas.microsoft.com/office/powerpoint/2010/main" val="29155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821" y="162973"/>
            <a:ext cx="8424936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>
                <a:solidFill>
                  <a:srgbClr val="92D050"/>
                </a:solidFill>
              </a:rPr>
              <a:t>普通科</a:t>
            </a: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含綜合科</a:t>
            </a: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與</a:t>
            </a:r>
            <a:r>
              <a:rPr lang="zh-TW" altLang="en-US" sz="3200" dirty="0">
                <a:solidFill>
                  <a:srgbClr val="92D050"/>
                </a:solidFill>
              </a:rPr>
              <a:t>職業類科</a:t>
            </a: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志願選填計分方式區別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390471" y="1337468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舉例：</a:t>
            </a:r>
            <a:r>
              <a:rPr lang="en-US" altLang="zh-TW" sz="2800" dirty="0" smtClean="0"/>
              <a:t>A</a:t>
            </a:r>
            <a:r>
              <a:rPr lang="zh-TW" altLang="en-US" sz="2800" dirty="0" smtClean="0"/>
              <a:t>生</a:t>
            </a:r>
            <a:endParaRPr lang="en-US" altLang="zh-TW" sz="2800" dirty="0" smtClean="0"/>
          </a:p>
          <a:p>
            <a:pPr eaLnBrk="1" hangingPunct="1"/>
            <a:endParaRPr lang="en-US" altLang="zh-TW" sz="2800" dirty="0" smtClean="0"/>
          </a:p>
          <a:p>
            <a:pPr eaLnBrk="1" hangingPunct="1"/>
            <a:endParaRPr lang="en-US" altLang="zh-TW" sz="2800" dirty="0" smtClean="0"/>
          </a:p>
          <a:p>
            <a:pPr eaLnBrk="1" hangingPunct="1"/>
            <a:endParaRPr lang="en-US" altLang="zh-TW" sz="2800" dirty="0" smtClean="0"/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B</a:t>
            </a:r>
            <a:r>
              <a:rPr lang="zh-TW" altLang="en-US" sz="2800" dirty="0" smtClean="0"/>
              <a:t>生</a:t>
            </a:r>
            <a:endParaRPr lang="en-US" altLang="zh-TW" sz="2800" dirty="0" smtClean="0"/>
          </a:p>
          <a:p>
            <a:pPr eaLnBrk="1" hangingPunct="1"/>
            <a:endParaRPr lang="zh-TW" altLang="en-US" dirty="0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9B8AD1E-4553-4003-B183-2C4D70DE42A4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 eaLnBrk="1" hangingPunct="1"/>
              <a:t>18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8525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63071"/>
              </p:ext>
            </p:extLst>
          </p:nvPr>
        </p:nvGraphicFramePr>
        <p:xfrm>
          <a:off x="770186" y="1922510"/>
          <a:ext cx="7848600" cy="198913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9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7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順序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桃高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陽明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永豐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壽山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壢商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綜高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龍潭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大溪普通科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志願序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積分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9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志願序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9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6820"/>
              </p:ext>
            </p:extLst>
          </p:nvPr>
        </p:nvGraphicFramePr>
        <p:xfrm>
          <a:off x="755650" y="4573588"/>
          <a:ext cx="7920037" cy="195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9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1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28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0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0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57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順序</a:t>
                      </a:r>
                      <a:endParaRPr lang="zh-TW" altLang="en-US" sz="16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4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5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6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校、科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國貿科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國貿科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商經科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資處科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壢家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資處科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壽山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南崁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普通科</a:t>
                      </a:r>
                      <a:endParaRPr lang="zh-TW" altLang="en-US" sz="1800" dirty="0"/>
                    </a:p>
                  </a:txBody>
                  <a:tcPr marL="91424" marR="91424" marT="45737" marB="457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志願序</a:t>
                      </a:r>
                      <a:endParaRPr lang="en-US" altLang="zh-TW" sz="1600" dirty="0" smtClean="0"/>
                    </a:p>
                    <a:p>
                      <a:pPr algn="ctr"/>
                      <a:r>
                        <a:rPr lang="zh-TW" altLang="en-US" sz="1600" dirty="0" smtClean="0"/>
                        <a:t>積分</a:t>
                      </a:r>
                      <a:endParaRPr lang="zh-TW" altLang="en-US" sz="16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志願序</a:t>
                      </a:r>
                      <a:endParaRPr lang="zh-TW" altLang="en-US" sz="1600" dirty="0"/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</a:t>
                      </a:r>
                      <a:endParaRPr lang="zh-TW" altLang="en-US" sz="1800" dirty="0"/>
                    </a:p>
                  </a:txBody>
                  <a:tcPr marL="91424" marR="91424" marT="45737" marB="4573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框架 2"/>
          <p:cNvSpPr/>
          <p:nvPr/>
        </p:nvSpPr>
        <p:spPr>
          <a:xfrm>
            <a:off x="1849686" y="2995660"/>
            <a:ext cx="282416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738935" y="2995660"/>
            <a:ext cx="2806699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7610723" y="2984548"/>
            <a:ext cx="94297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1859736" y="6061331"/>
            <a:ext cx="489743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6814075" y="6061331"/>
            <a:ext cx="86518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7755186" y="6062729"/>
            <a:ext cx="863600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963" y="163500"/>
            <a:ext cx="6347713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不良</a:t>
            </a:r>
            <a:r>
              <a:rPr lang="zh-TW" altLang="zh-TW" dirty="0">
                <a:solidFill>
                  <a:schemeClr val="accent1">
                    <a:lumMod val="50000"/>
                  </a:schemeClr>
                </a:solidFill>
              </a:rPr>
              <a:t>填法一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205483"/>
              </p:ext>
            </p:extLst>
          </p:nvPr>
        </p:nvGraphicFramePr>
        <p:xfrm>
          <a:off x="251520" y="1484300"/>
          <a:ext cx="8568952" cy="4392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77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56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66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66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77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771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7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+mj-ea"/>
                          <a:ea typeface="+mj-ea"/>
                        </a:rPr>
                        <a:t>順序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學校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中壢家商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中壢家商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中壢</a:t>
                      </a:r>
                      <a:endParaRPr lang="en-US" altLang="zh-TW" sz="2000" kern="1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家</a:t>
                      </a: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商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治平高中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3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科別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國際貿易科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流行服飾科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資料處理科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+mj-ea"/>
                          <a:ea typeface="+mj-ea"/>
                        </a:rPr>
                        <a:t>商業經營</a:t>
                      </a:r>
                      <a:r>
                        <a:rPr lang="zh-TW" sz="2000" kern="100" dirty="0" smtClean="0">
                          <a:effectLst/>
                          <a:latin typeface="+mj-ea"/>
                          <a:ea typeface="+mj-ea"/>
                        </a:rPr>
                        <a:t>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電子商務科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會計事務科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資訊科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志願序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積分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15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15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15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15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15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3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+mj-ea"/>
                          <a:ea typeface="+mj-ea"/>
                        </a:rPr>
                        <a:t>職群</a:t>
                      </a:r>
                      <a:endParaRPr lang="zh-TW" sz="20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商管群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家政群</a:t>
                      </a:r>
                    </a:p>
                  </a:txBody>
                  <a:tcPr marL="68573" marR="68573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商管群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電機電子群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963" y="772730"/>
            <a:ext cx="8640762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zh-TW" alt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不同</a:t>
            </a:r>
            <a:r>
              <a:rPr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職群</a:t>
            </a:r>
            <a:endParaRPr lang="en-US" altLang="zh-TW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7904" y="2780928"/>
            <a:ext cx="1080120" cy="30959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07633" y="405099"/>
            <a:ext cx="3528392" cy="86177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zh-TW" altLang="en-US" sz="3200" dirty="0" smtClean="0">
                <a:latin typeface="+mj-lt"/>
                <a:ea typeface="+mj-ea"/>
                <a:cs typeface="+mj-cs"/>
              </a:rPr>
              <a:t>浪</a:t>
            </a:r>
            <a:r>
              <a:rPr lang="zh-TW" altLang="en-US" sz="3200" dirty="0">
                <a:latin typeface="+mj-lt"/>
                <a:ea typeface="+mj-ea"/>
                <a:cs typeface="+mj-cs"/>
              </a:rPr>
              <a:t>費</a:t>
            </a:r>
            <a:r>
              <a:rPr lang="zh-TW" altLang="en-US" sz="3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志願序</a:t>
            </a:r>
            <a:r>
              <a:rPr lang="zh-TW" altLang="en-US" sz="3200" dirty="0" smtClean="0">
                <a:latin typeface="+mj-lt"/>
                <a:ea typeface="+mj-ea"/>
                <a:cs typeface="+mj-cs"/>
              </a:rPr>
              <a:t>分</a:t>
            </a:r>
            <a:r>
              <a:rPr lang="zh-TW" altLang="en-US" sz="3200" dirty="0">
                <a:latin typeface="+mj-lt"/>
                <a:ea typeface="+mj-ea"/>
                <a:cs typeface="+mj-cs"/>
              </a:rPr>
              <a:t>數</a:t>
            </a:r>
            <a:r>
              <a:rPr lang="zh-TW" altLang="en-US" sz="3200" dirty="0" smtClean="0">
                <a:latin typeface="+mj-lt"/>
                <a:ea typeface="+mj-ea"/>
                <a:cs typeface="+mj-cs"/>
              </a:rPr>
              <a:t>。</a:t>
            </a:r>
            <a:endParaRPr lang="zh-TW" altLang="en-US" sz="320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zh-TW" altLang="en-US" b="1" dirty="0">
              <a:latin typeface="+mj-ea"/>
              <a:ea typeface="+mj-ea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4788024" y="943004"/>
            <a:ext cx="1183806" cy="11350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9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628800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336600"/>
                </a:solidFill>
              </a:rPr>
              <a:t>壹、桃連區入學</a:t>
            </a:r>
            <a:r>
              <a:rPr lang="zh-TW" altLang="en-US" sz="2800" dirty="0" smtClean="0">
                <a:solidFill>
                  <a:srgbClr val="336600"/>
                </a:solidFill>
              </a:rPr>
              <a:t>方式</a:t>
            </a:r>
            <a:endParaRPr lang="en-US" altLang="zh-TW" sz="280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336600"/>
                </a:solidFill>
              </a:rPr>
              <a:t> </a:t>
            </a:r>
            <a:r>
              <a:rPr lang="zh-TW" altLang="en-US" sz="2800" dirty="0" smtClean="0">
                <a:solidFill>
                  <a:srgbClr val="336600"/>
                </a:solidFill>
              </a:rPr>
              <a:t>      ─</a:t>
            </a:r>
            <a:r>
              <a:rPr lang="zh-TW" altLang="en-US" sz="2800" dirty="0">
                <a:solidFill>
                  <a:srgbClr val="336600"/>
                </a:solidFill>
              </a:rPr>
              <a:t>免試比序</a:t>
            </a:r>
            <a:r>
              <a:rPr lang="zh-TW" altLang="en-US" sz="2800" dirty="0" smtClean="0">
                <a:solidFill>
                  <a:srgbClr val="336600"/>
                </a:solidFill>
              </a:rPr>
              <a:t>說明</a:t>
            </a:r>
            <a:endParaRPr lang="en-US" altLang="zh-TW" sz="280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336600"/>
                </a:solidFill>
              </a:rPr>
              <a:t>貳、志願</a:t>
            </a:r>
            <a:r>
              <a:rPr lang="zh-TW" altLang="en-US" sz="2800" dirty="0">
                <a:solidFill>
                  <a:srgbClr val="336600"/>
                </a:solidFill>
              </a:rPr>
              <a:t>選填計分說明</a:t>
            </a:r>
            <a:endParaRPr lang="en-US" altLang="zh-TW" sz="280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336600"/>
                </a:solidFill>
              </a:rPr>
              <a:t>叁、志願規劃選填範例</a:t>
            </a:r>
            <a:endParaRPr lang="en-US" altLang="zh-TW" sz="280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336600"/>
                </a:solidFill>
              </a:rPr>
              <a:t>肆</a:t>
            </a:r>
            <a:r>
              <a:rPr lang="zh-TW" altLang="en-US" sz="2800" dirty="0" smtClean="0">
                <a:solidFill>
                  <a:srgbClr val="336600"/>
                </a:solidFill>
              </a:rPr>
              <a:t>、本校志願選填時程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4F7B8-0A19-4168-90A0-5A41B7EF4EFC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70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075" y="151545"/>
            <a:ext cx="8229600" cy="11381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不良填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法二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059985"/>
              </p:ext>
            </p:extLst>
          </p:nvPr>
        </p:nvGraphicFramePr>
        <p:xfrm>
          <a:off x="684213" y="2103438"/>
          <a:ext cx="7848600" cy="4248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46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46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46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46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46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56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53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+mj-ea"/>
                          <a:ea typeface="+mj-ea"/>
                        </a:rPr>
                        <a:t>順序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學校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龍潭高中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龍潭高中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+mj-ea"/>
                          <a:ea typeface="+mj-ea"/>
                        </a:rPr>
                        <a:t>龍潭高中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+mj-ea"/>
                          <a:ea typeface="+mj-ea"/>
                          <a:cs typeface="Times New Roman"/>
                        </a:rPr>
                        <a:t>北科附工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楊梅高中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壽山高中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楊梅高中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壽山高中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0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科別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普通科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造園科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機械科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模具科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+mj-ea"/>
                          <a:ea typeface="+mj-ea"/>
                        </a:rPr>
                        <a:t>資訊</a:t>
                      </a:r>
                      <a:r>
                        <a:rPr lang="zh-TW" sz="2000" b="0" kern="100" dirty="0" smtClean="0">
                          <a:effectLst/>
                          <a:latin typeface="+mj-ea"/>
                          <a:ea typeface="+mj-ea"/>
                        </a:rPr>
                        <a:t>科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國際貿易科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+mj-ea"/>
                          <a:ea typeface="+mj-ea"/>
                        </a:rPr>
                        <a:t>綜</a:t>
                      </a:r>
                      <a:r>
                        <a:rPr lang="zh-TW" altLang="en-US" sz="2000" b="0" kern="100" dirty="0" smtClean="0">
                          <a:effectLst/>
                          <a:latin typeface="+mj-ea"/>
                          <a:ea typeface="+mj-ea"/>
                        </a:rPr>
                        <a:t>高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廣告設計科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志願序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積分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0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職群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普通科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農業群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機械群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電機電子群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商管群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>
                          <a:effectLst/>
                          <a:latin typeface="+mj-ea"/>
                          <a:ea typeface="+mj-ea"/>
                        </a:rPr>
                        <a:t>綜合高中</a:t>
                      </a:r>
                      <a:endParaRPr lang="zh-TW" sz="2000" b="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+mj-ea"/>
                          <a:ea typeface="+mj-ea"/>
                        </a:rPr>
                        <a:t>設計群</a:t>
                      </a:r>
                      <a:endParaRPr lang="zh-TW" sz="2000" b="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163D0CF-0C89-4E56-AD72-130B762368BE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 eaLnBrk="1" hangingPunct="1"/>
              <a:t>20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2075" y="945812"/>
            <a:ext cx="7499350" cy="10779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國立迷思</a:t>
            </a:r>
            <a:r>
              <a:rPr lang="en-US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興趣廣泛、方向未定</a:t>
            </a:r>
            <a:endParaRPr lang="en-US" altLang="zh-TW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defTabSz="457200">
              <a:buClr>
                <a:schemeClr val="accent1"/>
              </a:buClr>
              <a:buSzPct val="80000"/>
            </a:pPr>
            <a:r>
              <a:rPr lang="en-US" altLang="zh-TW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—</a:t>
            </a:r>
            <a:r>
              <a:rPr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浪費志願分數</a:t>
            </a:r>
            <a:endParaRPr lang="en-US" altLang="zh-TW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656" y="2703190"/>
            <a:ext cx="3168352" cy="36483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1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858" y="188640"/>
            <a:ext cx="6347713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不良</a:t>
            </a:r>
            <a:r>
              <a:rPr lang="zh-TW" altLang="zh-TW" dirty="0">
                <a:solidFill>
                  <a:schemeClr val="accent1">
                    <a:lumMod val="50000"/>
                  </a:schemeClr>
                </a:solidFill>
              </a:rPr>
              <a:t>填法三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277516" y="887181"/>
            <a:ext cx="8229600" cy="1077218"/>
          </a:xfr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情感</a:t>
            </a:r>
            <a:r>
              <a:rPr kumimoji="1" lang="zh-TW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堅貞、始終如一 </a:t>
            </a:r>
            <a:r>
              <a:rPr kumimoji="1" lang="en-US" altLang="zh-TW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zh-TW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志願太</a:t>
            </a:r>
            <a:r>
              <a:rPr kumimoji="1" lang="zh-TW" altLang="zh-TW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少</a:t>
            </a:r>
            <a:endParaRPr kumimoji="1" lang="zh-TW" altLang="zh-TW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CFA9139-381F-4D62-8BCF-644F5C6162DD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 eaLnBrk="1" hangingPunct="1"/>
              <a:t>21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96895"/>
              </p:ext>
            </p:extLst>
          </p:nvPr>
        </p:nvGraphicFramePr>
        <p:xfrm>
          <a:off x="900113" y="1989139"/>
          <a:ext cx="7632696" cy="3762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6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3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5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6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3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4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4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0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順序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4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學校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龍潭高中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大溪高</a:t>
                      </a:r>
                      <a:r>
                        <a:rPr lang="zh-TW" sz="2000" kern="100" dirty="0" smtClean="0">
                          <a:effectLst/>
                        </a:rPr>
                        <a:t>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龍潭高中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龍潭高中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科別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機械科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造園</a:t>
                      </a:r>
                      <a:r>
                        <a:rPr lang="zh-TW" sz="2000" kern="100" dirty="0" smtClean="0">
                          <a:effectLst/>
                        </a:rPr>
                        <a:t>科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志願序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積分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職群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566635" y="1964399"/>
            <a:ext cx="3168352" cy="6985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9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不良</a:t>
            </a:r>
            <a:r>
              <a:rPr lang="zh-TW" altLang="zh-TW" dirty="0">
                <a:solidFill>
                  <a:schemeClr val="accent1">
                    <a:lumMod val="50000"/>
                  </a:schemeClr>
                </a:solidFill>
              </a:rPr>
              <a:t>填法四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190500" y="908720"/>
            <a:ext cx="8269932" cy="5000625"/>
          </a:xfrm>
        </p:spPr>
        <p:txBody>
          <a:bodyPr/>
          <a:lstStyle/>
          <a:p>
            <a:r>
              <a:rPr kumimoji="1" lang="en-US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1" lang="zh-TW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自視過高、一瀉千里、高分低就</a:t>
            </a:r>
            <a:r>
              <a:rPr kumimoji="1" lang="en-US" altLang="zh-TW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r>
              <a:rPr kumimoji="1" lang="en-US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en-US" altLang="zh-TW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                                —</a:t>
            </a:r>
            <a:r>
              <a:rPr kumimoji="1" lang="zh-TW" altLang="zh-TW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錄取</a:t>
            </a:r>
            <a:r>
              <a:rPr kumimoji="1" lang="zh-TW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漢英</a:t>
            </a:r>
            <a:r>
              <a:rPr kumimoji="1" lang="zh-TW" altLang="zh-TW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高中</a:t>
            </a:r>
            <a:endParaRPr kumimoji="1" lang="en-US" altLang="zh-TW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zh-TW" altLang="zh-TW" sz="2400" dirty="0" smtClean="0"/>
              <a:t>周小王同學會考成績</a:t>
            </a:r>
            <a:r>
              <a:rPr lang="en-US" altLang="zh-TW" sz="2400" dirty="0" smtClean="0"/>
              <a:t>(A.A.B++.</a:t>
            </a:r>
            <a:r>
              <a:rPr lang="en-US" altLang="zh-TW" sz="2400" dirty="0" err="1" smtClean="0"/>
              <a:t>B+.B</a:t>
            </a:r>
            <a:r>
              <a:rPr lang="en-US" altLang="zh-TW" sz="2400" dirty="0" smtClean="0"/>
              <a:t>+.</a:t>
            </a:r>
            <a:r>
              <a:rPr lang="zh-TW" altLang="en-US" sz="2400" dirty="0" smtClean="0"/>
              <a:t>作文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級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，比序</a:t>
            </a:r>
            <a:r>
              <a:rPr lang="zh-TW" altLang="zh-TW" sz="2400" dirty="0" smtClean="0">
                <a:solidFill>
                  <a:srgbClr val="FF0000"/>
                </a:solidFill>
              </a:rPr>
              <a:t>積分</a:t>
            </a:r>
            <a:r>
              <a:rPr lang="en-US" altLang="zh-TW" sz="2400" dirty="0" smtClean="0">
                <a:solidFill>
                  <a:srgbClr val="FF0000"/>
                </a:solidFill>
              </a:rPr>
              <a:t>94</a:t>
            </a:r>
            <a:r>
              <a:rPr lang="zh-TW" altLang="zh-TW" sz="2400" dirty="0" smtClean="0">
                <a:solidFill>
                  <a:srgbClr val="FF0000"/>
                </a:solidFill>
              </a:rPr>
              <a:t>分</a:t>
            </a:r>
            <a:r>
              <a:rPr lang="zh-TW" altLang="zh-TW" sz="2400" dirty="0" smtClean="0"/>
              <a:t>，</a:t>
            </a:r>
            <a:r>
              <a:rPr lang="zh-TW" altLang="zh-TW" sz="2400" dirty="0" smtClean="0">
                <a:solidFill>
                  <a:srgbClr val="FF0000"/>
                </a:solidFill>
              </a:rPr>
              <a:t>積點</a:t>
            </a:r>
            <a:r>
              <a:rPr lang="en-US" altLang="zh-TW" sz="2400" dirty="0" smtClean="0">
                <a:solidFill>
                  <a:srgbClr val="FF0000"/>
                </a:solidFill>
              </a:rPr>
              <a:t>20</a:t>
            </a:r>
            <a:r>
              <a:rPr lang="zh-TW" altLang="zh-TW" sz="2400" dirty="0" smtClean="0">
                <a:solidFill>
                  <a:srgbClr val="FF0000"/>
                </a:solidFill>
              </a:rPr>
              <a:t>點</a:t>
            </a:r>
            <a:r>
              <a:rPr lang="zh-TW" altLang="zh-TW" sz="2400" dirty="0" smtClean="0"/>
              <a:t>，全</a:t>
            </a:r>
            <a:r>
              <a:rPr lang="zh-TW" altLang="en-US" sz="2400" dirty="0" smtClean="0"/>
              <a:t>市</a:t>
            </a:r>
            <a:r>
              <a:rPr lang="zh-TW" altLang="zh-TW" sz="2400" dirty="0" smtClean="0"/>
              <a:t>排名第</a:t>
            </a:r>
            <a:r>
              <a:rPr lang="en-US" altLang="zh-TW" sz="2400" dirty="0" smtClean="0">
                <a:solidFill>
                  <a:srgbClr val="FF0000"/>
                </a:solidFill>
              </a:rPr>
              <a:t>4200~4300</a:t>
            </a:r>
            <a:r>
              <a:rPr lang="zh-TW" altLang="zh-TW" sz="2400" dirty="0" smtClean="0">
                <a:solidFill>
                  <a:srgbClr val="FF0000"/>
                </a:solidFill>
              </a:rPr>
              <a:t>名</a:t>
            </a:r>
            <a:r>
              <a:rPr lang="zh-TW" altLang="zh-TW" sz="2400" dirty="0" smtClean="0"/>
              <a:t>，若每少</a:t>
            </a:r>
            <a:r>
              <a:rPr lang="en-US" altLang="zh-TW" sz="2400" dirty="0" smtClean="0"/>
              <a:t>3</a:t>
            </a:r>
            <a:r>
              <a:rPr lang="zh-TW" altLang="zh-TW" sz="2400" dirty="0" smtClean="0"/>
              <a:t>分平均排名掉</a:t>
            </a:r>
            <a:r>
              <a:rPr lang="en-US" altLang="zh-TW" sz="2400" dirty="0" smtClean="0"/>
              <a:t>3000~4000</a:t>
            </a:r>
            <a:r>
              <a:rPr lang="zh-TW" altLang="zh-TW" sz="2400" dirty="0" smtClean="0"/>
              <a:t>名。</a:t>
            </a:r>
            <a:endParaRPr lang="en-US" altLang="zh-TW" sz="2400" dirty="0" smtClean="0"/>
          </a:p>
          <a:p>
            <a:endParaRPr lang="zh-TW" altLang="zh-TW" sz="2400" dirty="0" smtClean="0"/>
          </a:p>
          <a:p>
            <a:endParaRPr lang="zh-TW" altLang="zh-TW" sz="2800" dirty="0" smtClean="0">
              <a:solidFill>
                <a:srgbClr val="FF0000"/>
              </a:solidFill>
            </a:endParaRP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54C945C-8BAD-42C9-B86F-86EB28F939FD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 eaLnBrk="1" hangingPunct="1"/>
              <a:t>22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99407"/>
              </p:ext>
            </p:extLst>
          </p:nvPr>
        </p:nvGraphicFramePr>
        <p:xfrm>
          <a:off x="269876" y="3409032"/>
          <a:ext cx="8604248" cy="3219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0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2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02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12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12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9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順序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學校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</a:rPr>
                        <a:t>武陵高中</a:t>
                      </a:r>
                      <a:endParaRPr lang="zh-TW" altLang="zh-TW" sz="18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effectLst/>
                          <a:latin typeface="+mn-ea"/>
                          <a:ea typeface="+mn-ea"/>
                        </a:rPr>
                        <a:t>中大壢中</a:t>
                      </a:r>
                      <a:endParaRPr lang="zh-TW" altLang="zh-TW" sz="1800" b="1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endParaRPr lang="zh-TW" altLang="en-US" sz="1800" dirty="0"/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內壢高中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平鎮高中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大園高中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龍潭高中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大溪高中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楊梅高中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漢英</a:t>
                      </a:r>
                      <a:r>
                        <a:rPr lang="zh-TW" sz="1800" b="1" kern="100" dirty="0" smtClean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高中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科別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ea"/>
                          <a:ea typeface="+mn-ea"/>
                        </a:rPr>
                        <a:t>綜合科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普通科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志願序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積分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8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假設</a:t>
                      </a:r>
                      <a:r>
                        <a:rPr lang="en-US" altLang="zh-TW" sz="1800" kern="100" dirty="0" smtClean="0">
                          <a:effectLst/>
                        </a:rPr>
                        <a:t/>
                      </a:r>
                      <a:br>
                        <a:rPr lang="en-US" altLang="zh-TW" sz="1800" kern="100" dirty="0" smtClean="0">
                          <a:effectLst/>
                        </a:rPr>
                      </a:br>
                      <a:r>
                        <a:rPr lang="zh-TW" sz="1800" kern="100" dirty="0" smtClean="0">
                          <a:effectLst/>
                        </a:rPr>
                        <a:t>排名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1~900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900~</a:t>
                      </a:r>
                    </a:p>
                    <a:p>
                      <a:r>
                        <a:rPr lang="en-US" altLang="zh-TW" sz="1800" b="1" dirty="0" smtClean="0"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2500</a:t>
                      </a:r>
                      <a:endParaRPr lang="zh-TW" altLang="en-US" sz="1800" b="1" dirty="0"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</a:t>
                      </a: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5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3</a:t>
                      </a: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8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3</a:t>
                      </a: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8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52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3</a:t>
                      </a: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8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52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5800~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11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68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12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6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800</a:t>
                      </a:r>
                      <a:r>
                        <a:rPr lang="en-US" sz="1800" b="1" kern="100" dirty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~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13</a:t>
                      </a:r>
                      <a:r>
                        <a:rPr lang="en-US" sz="1800" b="1" kern="100" dirty="0" smtClean="0"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200</a:t>
                      </a:r>
                      <a:endParaRPr lang="zh-TW" sz="1800" b="1" kern="100" dirty="0"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19000~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  <a:latin typeface="細明體-ExtB" panose="02020500000000000000" pitchFamily="18" charset="-120"/>
                          <a:ea typeface="細明體-ExtB" panose="02020500000000000000" pitchFamily="18" charset="-120"/>
                        </a:rPr>
                        <a:t>22000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細明體-ExtB" panose="02020500000000000000" pitchFamily="18" charset="-120"/>
                        <a:ea typeface="細明體-ExtB" panose="02020500000000000000" pitchFamily="18" charset="-120"/>
                        <a:cs typeface="Times New Roman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779912" y="3409033"/>
            <a:ext cx="747954" cy="32193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4335457" y="2913507"/>
            <a:ext cx="20519" cy="5875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/>
              <a:t>(</a:t>
            </a:r>
            <a:r>
              <a:rPr lang="zh-TW" altLang="zh-TW" dirty="0"/>
              <a:t>對照組</a:t>
            </a:r>
            <a:r>
              <a:rPr lang="zh-TW" altLang="zh-TW" dirty="0" smtClean="0"/>
              <a:t>：</a:t>
            </a:r>
            <a:r>
              <a:rPr lang="zh-TW" altLang="en-US" dirty="0" smtClean="0"/>
              <a:t>相同分數</a:t>
            </a:r>
            <a:r>
              <a:rPr lang="zh-TW" altLang="zh-TW" dirty="0" smtClean="0"/>
              <a:t>第一</a:t>
            </a:r>
            <a:r>
              <a:rPr lang="zh-TW" altLang="zh-TW" dirty="0"/>
              <a:t>志願錄取平鎮高中</a:t>
            </a:r>
            <a:r>
              <a:rPr lang="en-US" altLang="zh-TW" dirty="0"/>
              <a:t>)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zh-TW" altLang="zh-TW" sz="2800" dirty="0" smtClean="0"/>
              <a:t>楊小美同學會考成績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A+.B</a:t>
            </a:r>
            <a:r>
              <a:rPr lang="en-US" altLang="zh-TW" sz="2800" dirty="0" smtClean="0"/>
              <a:t>++.B++.</a:t>
            </a:r>
            <a:r>
              <a:rPr lang="en-US" altLang="zh-TW" sz="2800" dirty="0" err="1" smtClean="0"/>
              <a:t>B+.B</a:t>
            </a:r>
            <a:r>
              <a:rPr lang="en-US" altLang="zh-TW" sz="2800" dirty="0" smtClean="0"/>
              <a:t>+)</a:t>
            </a:r>
            <a:r>
              <a:rPr lang="zh-TW" altLang="zh-TW" sz="2800" dirty="0" smtClean="0"/>
              <a:t>，比序積分</a:t>
            </a:r>
            <a:r>
              <a:rPr lang="en-US" altLang="zh-TW" sz="2800" dirty="0" smtClean="0">
                <a:solidFill>
                  <a:srgbClr val="FF0000"/>
                </a:solidFill>
              </a:rPr>
              <a:t>92</a:t>
            </a:r>
            <a:r>
              <a:rPr lang="zh-TW" altLang="zh-TW" sz="2800" dirty="0" smtClean="0"/>
              <a:t>分，積點</a:t>
            </a:r>
            <a:r>
              <a:rPr lang="en-US" altLang="zh-TW" sz="2800" dirty="0" smtClean="0">
                <a:solidFill>
                  <a:srgbClr val="FF0000"/>
                </a:solidFill>
              </a:rPr>
              <a:t>20</a:t>
            </a:r>
            <a:r>
              <a:rPr lang="zh-TW" altLang="zh-TW" sz="2800" dirty="0" smtClean="0"/>
              <a:t>點，全</a:t>
            </a:r>
            <a:r>
              <a:rPr lang="zh-TW" altLang="en-US" sz="2800" dirty="0"/>
              <a:t>市</a:t>
            </a:r>
            <a:r>
              <a:rPr lang="zh-TW" altLang="zh-TW" sz="2800" dirty="0" smtClean="0"/>
              <a:t>排名第</a:t>
            </a:r>
            <a:r>
              <a:rPr lang="en-US" altLang="zh-TW" sz="2800" dirty="0" smtClean="0">
                <a:solidFill>
                  <a:srgbClr val="FF0000"/>
                </a:solidFill>
              </a:rPr>
              <a:t>5200~5400</a:t>
            </a:r>
            <a:r>
              <a:rPr lang="zh-TW" altLang="zh-TW" sz="2800" dirty="0" smtClean="0"/>
              <a:t>名。</a:t>
            </a:r>
          </a:p>
          <a:p>
            <a:endParaRPr lang="zh-TW" altLang="en-US" dirty="0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5EF949-C0A4-44F7-823C-F722F81C0745}" type="slidenum">
              <a:rPr lang="en-US" altLang="zh-TW" sz="120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200">
              <a:solidFill>
                <a:srgbClr val="0C3226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188" y="2636838"/>
          <a:ext cx="7921627" cy="3967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8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1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1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97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431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44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48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+mj-ea"/>
                          <a:ea typeface="+mj-ea"/>
                        </a:rPr>
                        <a:t>順序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5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學校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平鎮高中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永豐高中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龍潭高中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大溪高中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中壢高商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中壢家商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育達高中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科別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普通科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普通科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普通科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綜合科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普通科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國際貿易科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商業經營科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流通管理科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志願序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effectLst/>
                          <a:latin typeface="+mj-ea"/>
                          <a:ea typeface="+mj-ea"/>
                        </a:rPr>
                        <a:t>積分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15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7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+mj-ea"/>
                          <a:ea typeface="+mj-ea"/>
                        </a:rPr>
                        <a:t>假設</a:t>
                      </a:r>
                      <a:r>
                        <a:rPr lang="zh-TW" sz="1800" b="1" kern="100" dirty="0" smtClean="0">
                          <a:effectLst/>
                          <a:latin typeface="+mj-ea"/>
                          <a:ea typeface="+mj-ea"/>
                        </a:rPr>
                        <a:t>排名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3800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  <a:endParaRPr lang="zh-TW" sz="16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en-US" altLang="zh-TW" sz="1600" b="1" kern="100" dirty="0" smtClean="0"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00</a:t>
                      </a:r>
                      <a:endParaRPr lang="zh-TW" sz="16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  <a:endParaRPr lang="zh-TW" sz="16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000</a:t>
                      </a:r>
                      <a:endParaRPr lang="zh-TW" sz="16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5800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  <a:endParaRPr lang="zh-TW" sz="16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en-US" altLang="zh-TW" sz="1600" b="1" kern="100" dirty="0" smtClean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200</a:t>
                      </a:r>
                      <a:endParaRPr lang="zh-TW" sz="16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5400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  <a:endParaRPr lang="zh-TW" sz="1600" b="1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500</a:t>
                      </a:r>
                      <a:endParaRPr lang="zh-TW" sz="16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5800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en-US" altLang="zh-TW" sz="1600" b="1" kern="100" dirty="0" smtClean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200</a:t>
                      </a: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5400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+mj-ea"/>
                          <a:ea typeface="+mj-ea"/>
                        </a:rPr>
                        <a:t>11</a:t>
                      </a: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500</a:t>
                      </a:r>
                      <a:endParaRPr lang="en-US" sz="16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5400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+mj-ea"/>
                          <a:ea typeface="+mj-ea"/>
                        </a:rPr>
                        <a:t>11</a:t>
                      </a: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500</a:t>
                      </a:r>
                      <a:endParaRPr lang="en-US" sz="16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5800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en-US" altLang="zh-TW" sz="1600" b="1" kern="100" dirty="0" smtClean="0">
                          <a:effectLst/>
                          <a:latin typeface="+mj-ea"/>
                          <a:ea typeface="+mj-ea"/>
                        </a:rPr>
                        <a:t>28</a:t>
                      </a: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00</a:t>
                      </a:r>
                      <a:endParaRPr lang="en-US" sz="16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9000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</a:rPr>
                        <a:t>16000</a:t>
                      </a:r>
                      <a:endParaRPr lang="zh-TW" sz="16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403648" y="3184842"/>
            <a:ext cx="747954" cy="32193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979712" y="2065933"/>
            <a:ext cx="20519" cy="12128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2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0832" y="1124744"/>
            <a:ext cx="634771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dirty="0"/>
              <a:t>如何使用個別序位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380832" y="1785144"/>
            <a:ext cx="8085399" cy="3880773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000000"/>
                </a:solidFill>
                <a:latin typeface="+mj-ea"/>
                <a:ea typeface="+mj-ea"/>
              </a:rPr>
              <a:t>一、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知悉孩子的個別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序位累積人數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二、知悉免試入學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超額比序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依序比</a:t>
            </a:r>
            <a:endParaRPr lang="en-US" altLang="zh-TW" sz="2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FontTx/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           國文→數學→英語→社會→自然</a:t>
            </a:r>
            <a:endParaRPr lang="en-US" altLang="zh-TW" sz="2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三、如果小邦國文為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  <a:ea typeface="+mj-ea"/>
              </a:rPr>
              <a:t>A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、數學為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  <a:ea typeface="+mj-ea"/>
              </a:rPr>
              <a:t>A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、英</a:t>
            </a:r>
            <a:endParaRPr lang="en-US" altLang="zh-TW" sz="2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buFontTx/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+mj-ea"/>
                <a:ea typeface="+mj-ea"/>
              </a:rPr>
              <a:t>         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語為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  <a:ea typeface="+mj-ea"/>
              </a:rPr>
              <a:t>A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、社會為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  <a:ea typeface="+mj-ea"/>
              </a:rPr>
              <a:t>A++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、自然為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  <a:ea typeface="+mj-ea"/>
              </a:rPr>
              <a:t>A++</a:t>
            </a:r>
          </a:p>
          <a:p>
            <a:pPr algn="just">
              <a:buFontTx/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         以前例，累積人數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  <a:ea typeface="+mj-ea"/>
              </a:rPr>
              <a:t>1357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人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  <a:ea typeface="+mj-ea"/>
              </a:rPr>
              <a:t>-1460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人，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      </a:t>
            </a:r>
            <a:endParaRPr lang="en-US" altLang="zh-TW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just">
              <a:buFontTx/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</a:rPr>
              <a:t>         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小邦可能落在較為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接近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</a:rPr>
              <a:t>1460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這個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範圍。</a:t>
            </a:r>
            <a:endParaRPr lang="en-US" altLang="zh-TW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487267-AA45-4FF3-9A1D-BA2391C14B04}" type="slidenum">
              <a:rPr lang="en-US" altLang="zh-TW" sz="120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200" dirty="0">
              <a:solidFill>
                <a:srgbClr val="0C322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7080" y="332656"/>
            <a:ext cx="3877985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eaLnBrk="1" hangingPunct="1"/>
            <a:r>
              <a:rPr lang="zh-TW" altLang="en-US" sz="3600" dirty="0">
                <a:solidFill>
                  <a:srgbClr val="336600"/>
                </a:solidFill>
                <a:latin typeface="+mj-lt"/>
                <a:ea typeface="+mj-ea"/>
                <a:cs typeface="+mj-cs"/>
              </a:rPr>
              <a:t>叁、志願規劃範例</a:t>
            </a:r>
            <a:endParaRPr lang="en-US" altLang="zh-TW" sz="3600" dirty="0">
              <a:solidFill>
                <a:srgbClr val="336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19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339" y="1099487"/>
            <a:ext cx="6347713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zh-TW" altLang="en-US" sz="3200" dirty="0"/>
              <a:t>志願選填技巧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549" y="1781050"/>
            <a:ext cx="7344816" cy="42767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kumimoji="1" lang="zh-TW" altLang="en-US" sz="2800" dirty="0">
                <a:solidFill>
                  <a:srgbClr val="63841A"/>
                </a:solidFill>
                <a:latin typeface="+mj-lt"/>
                <a:ea typeface="+mj-ea"/>
                <a:cs typeface="+mj-cs"/>
              </a:rPr>
              <a:t>小明個別序位累積人數區間為</a:t>
            </a:r>
            <a:r>
              <a:rPr kumimoji="1" lang="en-US" altLang="zh-TW" sz="2800" dirty="0">
                <a:solidFill>
                  <a:srgbClr val="63841A"/>
                </a:solidFill>
                <a:latin typeface="+mj-lt"/>
                <a:ea typeface="+mj-ea"/>
                <a:cs typeface="+mj-cs"/>
              </a:rPr>
              <a:t>740~840</a:t>
            </a:r>
          </a:p>
          <a:p>
            <a:r>
              <a:rPr kumimoji="1" lang="zh-TW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可以填第一志願</a:t>
            </a:r>
            <a:r>
              <a:rPr kumimoji="1" lang="en-US" altLang="zh-TW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夢幻</a:t>
            </a:r>
            <a:r>
              <a:rPr kumimoji="1" lang="zh-TW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志願</a:t>
            </a:r>
            <a:r>
              <a:rPr kumimoji="1" lang="en-US" altLang="zh-TW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kumimoji="1" lang="zh-TW" alt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武陵</a:t>
            </a:r>
            <a:r>
              <a:rPr kumimoji="1"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高中</a:t>
            </a:r>
            <a:endParaRPr kumimoji="1" lang="en-US" altLang="zh-TW" sz="28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kumimoji="1" lang="zh-TW" alt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第二</a:t>
            </a:r>
            <a:r>
              <a:rPr kumimoji="1" lang="zh-TW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志願</a:t>
            </a:r>
            <a:r>
              <a:rPr kumimoji="1" lang="en-US" altLang="zh-TW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現實</a:t>
            </a:r>
            <a:r>
              <a:rPr kumimoji="1" lang="zh-TW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志願</a:t>
            </a:r>
            <a:r>
              <a:rPr kumimoji="1" lang="en-US" altLang="zh-TW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kumimoji="1" lang="zh-TW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zh-TW" alt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中大壢中</a:t>
            </a:r>
            <a:r>
              <a:rPr kumimoji="1" lang="zh-TW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或</a:t>
            </a:r>
            <a:r>
              <a:rPr kumimoji="1"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桃園</a:t>
            </a:r>
            <a:r>
              <a:rPr kumimoji="1" lang="zh-TW" alt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高中</a:t>
            </a:r>
            <a:endParaRPr kumimoji="1" lang="en-US" altLang="zh-TW" sz="28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kumimoji="1" lang="zh-TW" alt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第三</a:t>
            </a:r>
            <a:r>
              <a:rPr kumimoji="1" lang="zh-TW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志願</a:t>
            </a:r>
            <a:r>
              <a:rPr kumimoji="1" lang="en-US" altLang="zh-TW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</a:rPr>
              <a:t>保險</a:t>
            </a:r>
            <a:r>
              <a:rPr kumimoji="1" lang="zh-TW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志願</a:t>
            </a:r>
            <a:r>
              <a:rPr kumimoji="1" lang="en-US" altLang="zh-TW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kumimoji="1" lang="zh-TW" altLang="en-US" sz="2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內壢、陽明</a:t>
            </a:r>
            <a:r>
              <a:rPr kumimoji="1"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、平鎮</a:t>
            </a:r>
            <a:r>
              <a:rPr kumimoji="1" lang="en-US" altLang="zh-TW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  <a:r>
              <a:rPr kumimoji="1" lang="zh-TW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等</a:t>
            </a:r>
          </a:p>
          <a:p>
            <a:endParaRPr kumimoji="1" lang="zh-TW" alt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CAAC280-0AB9-4666-8F63-F3FA78948E20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 eaLnBrk="1" hangingPunct="1"/>
              <a:t>25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66949"/>
            <a:ext cx="9144000" cy="1811989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265113" defTabSz="457200" eaLnBrk="1" fontAlgn="auto" hangingPunct="1">
              <a:spcAft>
                <a:spcPts val="0"/>
              </a:spcAft>
            </a:pPr>
            <a:r>
              <a:rPr kumimoji="0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108</a:t>
            </a:r>
            <a:r>
              <a:rPr kumimoji="0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年超額比序</a:t>
            </a:r>
            <a:r>
              <a:rPr kumimoji="0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(</a:t>
            </a:r>
            <a:r>
              <a:rPr kumimoji="0"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志願序</a:t>
            </a:r>
            <a:r>
              <a:rPr kumimoji="0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改為</a:t>
            </a:r>
            <a:r>
              <a:rPr kumimoji="0"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志願序積分</a:t>
            </a:r>
            <a:r>
              <a:rPr kumimoji="0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):</a:t>
            </a:r>
            <a:br>
              <a:rPr kumimoji="0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</a:br>
            <a:r>
              <a:rPr kumimoji="0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1.</a:t>
            </a:r>
            <a:r>
              <a:rPr kumimoji="0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第三志願仍是關鍵。</a:t>
            </a:r>
            <a:r>
              <a:rPr kumimoji="0" lang="en-US" altLang="zh-TW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(</a:t>
            </a:r>
            <a:r>
              <a:rPr kumimoji="0"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保險志願</a:t>
            </a:r>
            <a:r>
              <a:rPr kumimoji="0" lang="en-US" altLang="zh-TW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)</a:t>
            </a:r>
          </a:p>
          <a:p>
            <a:pPr marL="265113" defTabSz="457200" eaLnBrk="1" fontAlgn="auto" hangingPunct="1">
              <a:spcAft>
                <a:spcPts val="0"/>
              </a:spcAft>
            </a:pPr>
            <a:r>
              <a:rPr kumimoji="0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2.</a:t>
            </a:r>
            <a:r>
              <a:rPr kumimoji="0"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錄取分數會上升。</a:t>
            </a:r>
            <a:endParaRPr kumimoji="0"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7080" y="332656"/>
            <a:ext cx="3877985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eaLnBrk="1" hangingPunct="1"/>
            <a:r>
              <a:rPr lang="zh-TW" altLang="en-US" sz="3600" dirty="0">
                <a:solidFill>
                  <a:srgbClr val="336600"/>
                </a:solidFill>
                <a:latin typeface="+mj-lt"/>
                <a:ea typeface="+mj-ea"/>
                <a:cs typeface="+mj-cs"/>
              </a:rPr>
              <a:t>叁、志願規劃範例</a:t>
            </a:r>
            <a:endParaRPr lang="en-US" altLang="zh-TW" sz="3600" dirty="0">
              <a:solidFill>
                <a:srgbClr val="336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84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37051-2801-40C6-8FD0-FB09D36BAEFD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lnSpc>
                <a:spcPts val="22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2400" b="1" kern="100" dirty="0" smtClean="0">
                <a:latin typeface="Times New Roman"/>
                <a:ea typeface="標楷體"/>
              </a:rPr>
              <a:t>108</a:t>
            </a:r>
            <a:r>
              <a:rPr lang="zh-TW" altLang="zh-TW" sz="2400" b="1" kern="100" dirty="0" smtClean="0">
                <a:latin typeface="Times New Roman"/>
                <a:ea typeface="標楷體"/>
              </a:rPr>
              <a:t>學年度</a:t>
            </a:r>
            <a:r>
              <a:rPr lang="zh-TW" altLang="en-US" sz="2400" b="1" kern="100" dirty="0" smtClean="0">
                <a:latin typeface="Times New Roman"/>
                <a:ea typeface="標楷體"/>
              </a:rPr>
              <a:t>桃連</a:t>
            </a:r>
            <a:r>
              <a:rPr lang="zh-TW" altLang="zh-TW" sz="2400" b="1" kern="100" dirty="0" smtClean="0">
                <a:latin typeface="Times New Roman"/>
                <a:ea typeface="標楷體"/>
              </a:rPr>
              <a:t>區學生免試入學超額比序（未含志願序）</a:t>
            </a:r>
            <a:endParaRPr lang="en-US" altLang="zh-TW" sz="2400" b="1" kern="100" dirty="0" smtClean="0">
              <a:latin typeface="Times New Roman"/>
              <a:ea typeface="標楷體"/>
            </a:endParaRPr>
          </a:p>
          <a:p>
            <a:pPr marL="0" indent="0" algn="ctr">
              <a:lnSpc>
                <a:spcPts val="2200"/>
              </a:lnSpc>
              <a:spcAft>
                <a:spcPts val="0"/>
              </a:spcAft>
              <a:buFontTx/>
              <a:buNone/>
              <a:defRPr/>
            </a:pPr>
            <a:endParaRPr lang="en-US" altLang="zh-TW" sz="2800" kern="100" dirty="0" smtClean="0">
              <a:latin typeface="Times New Roman"/>
            </a:endParaRPr>
          </a:p>
          <a:p>
            <a:pPr marL="0" indent="0" algn="ctr">
              <a:lnSpc>
                <a:spcPts val="22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zh-TW" sz="2400" b="1" kern="100" dirty="0" smtClean="0">
                <a:latin typeface="Times New Roman"/>
                <a:ea typeface="標楷體"/>
              </a:rPr>
              <a:t>個別</a:t>
            </a:r>
            <a:r>
              <a:rPr lang="zh-TW" altLang="zh-TW" sz="2400" b="1" kern="100" dirty="0">
                <a:latin typeface="Times New Roman"/>
                <a:ea typeface="標楷體"/>
              </a:rPr>
              <a:t>序位之比率及累積人數</a:t>
            </a:r>
            <a:r>
              <a:rPr lang="zh-TW" altLang="zh-TW" sz="2400" b="1" kern="100" dirty="0" smtClean="0">
                <a:latin typeface="Times New Roman"/>
                <a:ea typeface="標楷體"/>
              </a:rPr>
              <a:t>區間</a:t>
            </a:r>
            <a:endParaRPr lang="en-US" altLang="zh-TW" sz="2400" b="1" kern="100" dirty="0" smtClean="0">
              <a:latin typeface="Times New Roman"/>
              <a:ea typeface="標楷體"/>
            </a:endParaRPr>
          </a:p>
          <a:p>
            <a:pPr marL="0" indent="0" algn="ctr">
              <a:lnSpc>
                <a:spcPts val="2200"/>
              </a:lnSpc>
              <a:spcAft>
                <a:spcPts val="0"/>
              </a:spcAft>
              <a:buFontTx/>
              <a:buNone/>
              <a:defRPr/>
            </a:pPr>
            <a:endParaRPr lang="zh-TW" altLang="zh-TW" sz="2400" kern="100" dirty="0">
              <a:latin typeface="Times New Roman"/>
            </a:endParaRP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7375"/>
            <a:ext cx="74168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C77018-68A5-44E2-BC57-39EC6FD10C40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658" y="476672"/>
            <a:ext cx="8712968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108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年桃連區公立學校免試入學招生</a:t>
            </a:r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名額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21508" name="內容版面配置區 1"/>
          <p:cNvSpPr>
            <a:spLocks noGrp="1"/>
          </p:cNvSpPr>
          <p:nvPr>
            <p:ph idx="1"/>
          </p:nvPr>
        </p:nvSpPr>
        <p:spPr>
          <a:xfrm>
            <a:off x="899592" y="1327994"/>
            <a:ext cx="8002588" cy="5111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學校        免試人數        累積人數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武陵高中：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672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672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中壢高中：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674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1,346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桃園高中：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720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2,066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內壢高中：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576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2,642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陽明高中：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669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3,311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平鎮高中：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468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3,779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大園國際：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432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4,211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永豐高中：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350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4,561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3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4"/>
          <p:cNvSpPr/>
          <p:nvPr/>
        </p:nvSpPr>
        <p:spPr bwMode="auto">
          <a:xfrm>
            <a:off x="7471233" y="5373214"/>
            <a:ext cx="1664685" cy="1400419"/>
          </a:xfrm>
          <a:prstGeom prst="cloudCallout">
            <a:avLst>
              <a:gd name="adj1" fmla="val -59080"/>
              <a:gd name="adj2" fmla="val -6396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AB824E-AA35-4DF9-A946-117853D802F5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sp>
        <p:nvSpPr>
          <p:cNvPr id="21508" name="內容版面配置區 1"/>
          <p:cNvSpPr>
            <a:spLocks noGrp="1"/>
          </p:cNvSpPr>
          <p:nvPr>
            <p:ph idx="1"/>
          </p:nvPr>
        </p:nvSpPr>
        <p:spPr>
          <a:xfrm>
            <a:off x="468313" y="1341438"/>
            <a:ext cx="8002587" cy="5111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學校        免試人數        累積人數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中壢高商：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142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綜高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,703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龍潭高中：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140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4,843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大溪高中：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360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5,203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楊梅高中：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463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5,666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南崁高中：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395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6,061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壽山高中：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340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6,401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觀音高中：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130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6,531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新屋高中：  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148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   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,679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</p:txBody>
      </p:sp>
      <p:sp>
        <p:nvSpPr>
          <p:cNvPr id="26630" name="文字方塊 5"/>
          <p:cNvSpPr txBox="1">
            <a:spLocks noChangeArrowheads="1"/>
          </p:cNvSpPr>
          <p:nvPr/>
        </p:nvSpPr>
        <p:spPr bwMode="auto">
          <a:xfrm>
            <a:off x="7562274" y="5611460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非學校排序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適性選擇。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658" y="476672"/>
            <a:ext cx="8712968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108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年桃連區公立學校免試入學招生</a:t>
            </a:r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名額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89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4F7B8-0A19-4168-90A0-5A41B7EF4EFC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55576" y="404664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1" lang="zh-TW" altLang="en-US" dirty="0" smtClean="0">
                <a:solidFill>
                  <a:srgbClr val="336600"/>
                </a:solidFill>
              </a:rPr>
              <a:t>肆、本校志願選填</a:t>
            </a:r>
            <a:r>
              <a:rPr kumimoji="0" lang="zh-TW" altLang="en-US" dirty="0" smtClean="0">
                <a:solidFill>
                  <a:srgbClr val="336600"/>
                </a:solidFill>
              </a:rPr>
              <a:t>時程</a:t>
            </a:r>
            <a:endParaRPr kumimoji="1" lang="zh-TW" altLang="en-US" dirty="0">
              <a:solidFill>
                <a:srgbClr val="336600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449320"/>
              </p:ext>
            </p:extLst>
          </p:nvPr>
        </p:nvGraphicFramePr>
        <p:xfrm>
          <a:off x="611560" y="1484784"/>
          <a:ext cx="8352928" cy="394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7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5983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日期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辦理事項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910">
                <a:tc>
                  <a:txBody>
                    <a:bodyPr/>
                    <a:lstStyle/>
                    <a:p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6/20(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四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652463"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畢業生可自行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在家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上網進行志願選填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試填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654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6/21(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五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各班畢業生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到校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上網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志願選填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</a:b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各班詳細進電腦教室時間請依教務處通知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)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4654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6/22(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六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)</a:t>
                      </a:r>
                      <a:b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</a:b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中午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12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時前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畢業生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/>
                        </a:rPr>
                        <a:t>繳交志願選填表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送交註冊組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)</a:t>
                      </a:r>
                      <a:b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</a:b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(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經家長簽完名之紙本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)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。</a:t>
                      </a: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54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  <a:t>6/22(</a:t>
                      </a:r>
                      <a:r>
                        <a:rPr lang="zh-TW" altLang="en-US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  <a:t>六</a:t>
                      </a:r>
                      <a:r>
                        <a:rPr lang="en-US" altLang="zh-TW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altLang="zh-TW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</a:br>
                      <a:r>
                        <a:rPr lang="zh-TW" altLang="en-US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  <a:t>上午</a:t>
                      </a:r>
                      <a:r>
                        <a:rPr lang="en-US" altLang="zh-TW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  <a:t>9~12</a:t>
                      </a:r>
                      <a:r>
                        <a:rPr lang="zh-TW" altLang="en-US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  <a:t>時</a:t>
                      </a:r>
                      <a:endParaRPr lang="zh-TW" altLang="en-US" sz="2400" b="1" dirty="0" smtClean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  <a:t>志願選填後假日修改時間</a:t>
                      </a:r>
                      <a:r>
                        <a:rPr lang="en-US" altLang="zh-TW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2400" b="1" kern="1200" dirty="0" smtClean="0">
                          <a:solidFill>
                            <a:srgbClr val="FFC000"/>
                          </a:solidFill>
                          <a:latin typeface="+mj-ea"/>
                          <a:ea typeface="+mn-ea"/>
                          <a:cs typeface="+mn-cs"/>
                        </a:rPr>
                      </a:b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請家長親自至龍潭國中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教務處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進行志願修正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報名表不得有汙損及修改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/>
                        </a:rPr>
                        <a:t>) </a:t>
                      </a:r>
                      <a:endParaRPr lang="zh-TW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5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0753" cy="13208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336600"/>
                </a:solidFill>
              </a:rPr>
              <a:t>壹、桃連區</a:t>
            </a:r>
            <a:r>
              <a:rPr lang="zh-TW" altLang="en-US" dirty="0">
                <a:solidFill>
                  <a:srgbClr val="336600"/>
                </a:solidFill>
              </a:rPr>
              <a:t>入學方式─免試比序說明</a:t>
            </a:r>
            <a:r>
              <a:rPr lang="en-US" altLang="zh-TW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charset="0"/>
                <a:cs typeface="標楷體" charset="0"/>
              </a:rPr>
              <a:t/>
            </a:r>
            <a:br>
              <a:rPr lang="en-US" altLang="zh-TW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charset="0"/>
                <a:cs typeface="標楷體" charset="0"/>
              </a:rPr>
            </a:br>
            <a:endParaRPr lang="zh-TW" altLang="en-US" dirty="0">
              <a:solidFill>
                <a:srgbClr val="3366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652588" y="5957027"/>
            <a:ext cx="512638" cy="365125"/>
          </a:xfrm>
        </p:spPr>
        <p:txBody>
          <a:bodyPr/>
          <a:lstStyle/>
          <a:p>
            <a:pPr>
              <a:defRPr/>
            </a:pPr>
            <a:fld id="{DCA4F7B8-0A19-4168-90A0-5A41B7EF4EF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611560" y="764704"/>
          <a:ext cx="604867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69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項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內容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得分</a:t>
                      </a:r>
                      <a:endParaRPr lang="zh-TW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總分</a:t>
                      </a:r>
                      <a:endParaRPr lang="zh-TW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705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一</a:t>
                      </a:r>
                      <a:r>
                        <a:rPr lang="en-US" altLang="zh-TW" sz="2000" dirty="0" smtClean="0"/>
                        <a:t>.</a:t>
                      </a:r>
                    </a:p>
                    <a:p>
                      <a:pPr algn="ctr"/>
                      <a:r>
                        <a:rPr lang="zh-TW" altLang="en-US" sz="2000" dirty="0" smtClean="0"/>
                        <a:t>適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性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輔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導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畢業資格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志願選填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4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生涯規劃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親師意見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就近入學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705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二</a:t>
                      </a:r>
                      <a:r>
                        <a:rPr lang="en-US" altLang="zh-TW" sz="2000" dirty="0" smtClean="0"/>
                        <a:t>.</a:t>
                      </a:r>
                    </a:p>
                    <a:p>
                      <a:pPr algn="ctr"/>
                      <a:r>
                        <a:rPr lang="zh-TW" altLang="en-US" sz="2000" dirty="0" smtClean="0"/>
                        <a:t>多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學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習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表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均衡學習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42</a:t>
                      </a:r>
                    </a:p>
                    <a:p>
                      <a:pPr algn="ctr"/>
                      <a:r>
                        <a:rPr lang="en-US" altLang="zh-TW" sz="2800" dirty="0" smtClean="0"/>
                        <a:t>(</a:t>
                      </a: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r>
                        <a:rPr lang="en-US" altLang="zh-TW" sz="28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品德表現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服務表現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才藝表現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本土語言認證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體適能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340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三</a:t>
                      </a:r>
                      <a:r>
                        <a:rPr lang="en-US" altLang="zh-TW" sz="2000" dirty="0" smtClean="0"/>
                        <a:t>.</a:t>
                      </a:r>
                    </a:p>
                    <a:p>
                      <a:pPr algn="ctr"/>
                      <a:r>
                        <a:rPr lang="zh-TW" altLang="en-US" sz="2000" dirty="0" smtClean="0"/>
                        <a:t>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考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國、數、英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社、自各科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寫作測驗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266040" y="1543391"/>
            <a:ext cx="3312962" cy="423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66039" y="5432897"/>
            <a:ext cx="3312962" cy="109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7202761" cy="388077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kumimoji="1" lang="zh-TW" altLang="en-U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志願選填說明檔簡報說明</a:t>
            </a:r>
            <a:endParaRPr kumimoji="1" lang="en-US" altLang="zh-TW" sz="36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kumimoji="1" lang="zh-TW" altLang="en-U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請上龍潭國中網頁下載</a:t>
            </a:r>
            <a:endParaRPr kumimoji="1" lang="en-US" altLang="zh-TW" sz="36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kumimoji="1" lang="en-US" altLang="zh-TW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http://www.ltjhs.tyc.edu.tw/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562D688-8452-4293-9163-7D71EE301830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 eaLnBrk="1" hangingPunct="1"/>
              <a:t>30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9B03FF-D4A4-47CC-9703-1A3DE8E2C548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60762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395288" y="5732463"/>
            <a:ext cx="7345362" cy="1125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751" name="文字方塊 6"/>
          <p:cNvSpPr txBox="1">
            <a:spLocks noChangeArrowheads="1"/>
          </p:cNvSpPr>
          <p:nvPr/>
        </p:nvSpPr>
        <p:spPr bwMode="auto">
          <a:xfrm>
            <a:off x="6518275" y="2636838"/>
            <a:ext cx="862013" cy="2447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卷軸下拉</a:t>
            </a:r>
          </a:p>
        </p:txBody>
      </p:sp>
      <p:cxnSp>
        <p:nvCxnSpPr>
          <p:cNvPr id="9" name="直線單箭頭接點 8"/>
          <p:cNvCxnSpPr>
            <a:stCxn id="31751" idx="2"/>
          </p:cNvCxnSpPr>
          <p:nvPr/>
        </p:nvCxnSpPr>
        <p:spPr>
          <a:xfrm>
            <a:off x="6950075" y="5084763"/>
            <a:ext cx="0" cy="8651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4632325" y="2735263"/>
            <a:ext cx="1657350" cy="1125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754" name="文字方塊 6"/>
          <p:cNvSpPr txBox="1">
            <a:spLocks noChangeArrowheads="1"/>
          </p:cNvSpPr>
          <p:nvPr/>
        </p:nvSpPr>
        <p:spPr bwMode="auto">
          <a:xfrm>
            <a:off x="1057434" y="3054350"/>
            <a:ext cx="2215991" cy="2447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重要升學資訊公告於此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3348038" y="3573463"/>
            <a:ext cx="1439862" cy="5762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0753DE-FAB9-4403-A8AB-36DDB6892025}" type="slidenum">
              <a:rPr lang="en-US" altLang="zh-TW" sz="1200" smtClean="0">
                <a:solidFill>
                  <a:srgbClr val="0C3226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200" smtClean="0">
              <a:solidFill>
                <a:srgbClr val="0C3226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r="19376"/>
          <a:stretch/>
        </p:blipFill>
        <p:spPr>
          <a:xfrm>
            <a:off x="271107" y="260648"/>
            <a:ext cx="8745801" cy="568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1115616" y="2996952"/>
            <a:ext cx="3528392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2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395536" y="1412776"/>
            <a:ext cx="7772400" cy="1500188"/>
          </a:xfrm>
        </p:spPr>
        <p:txBody>
          <a:bodyPr anchor="b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kumimoji="1" lang="zh-TW" altLang="en-U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簡報完畢</a:t>
            </a:r>
            <a:endParaRPr kumimoji="1" lang="en-US" altLang="zh-TW" sz="36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kumimoji="1" lang="zh-TW" altLang="en-U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21082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0753" cy="13208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336600"/>
                </a:solidFill>
              </a:rPr>
              <a:t>壹、桃連區</a:t>
            </a:r>
            <a:r>
              <a:rPr lang="zh-TW" altLang="en-US" dirty="0">
                <a:solidFill>
                  <a:srgbClr val="336600"/>
                </a:solidFill>
              </a:rPr>
              <a:t>入學方式─免試比序說明</a:t>
            </a:r>
            <a:r>
              <a:rPr lang="en-US" altLang="zh-TW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charset="0"/>
                <a:cs typeface="標楷體" charset="0"/>
              </a:rPr>
              <a:t/>
            </a:r>
            <a:br>
              <a:rPr lang="en-US" altLang="zh-TW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charset="0"/>
                <a:cs typeface="標楷體" charset="0"/>
              </a:rPr>
            </a:br>
            <a:endParaRPr lang="zh-TW" altLang="en-US" dirty="0">
              <a:solidFill>
                <a:srgbClr val="3366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652588" y="5957027"/>
            <a:ext cx="512638" cy="365125"/>
          </a:xfrm>
        </p:spPr>
        <p:txBody>
          <a:bodyPr/>
          <a:lstStyle/>
          <a:p>
            <a:pPr>
              <a:defRPr/>
            </a:pPr>
            <a:fld id="{DCA4F7B8-0A19-4168-90A0-5A41B7EF4EF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611560" y="764704"/>
          <a:ext cx="604867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69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項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內容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得分</a:t>
                      </a:r>
                      <a:endParaRPr lang="zh-TW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總分</a:t>
                      </a:r>
                      <a:endParaRPr lang="zh-TW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705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一</a:t>
                      </a:r>
                      <a:r>
                        <a:rPr lang="en-US" altLang="zh-TW" sz="2000" dirty="0" smtClean="0"/>
                        <a:t>.</a:t>
                      </a:r>
                    </a:p>
                    <a:p>
                      <a:pPr algn="ctr"/>
                      <a:r>
                        <a:rPr lang="zh-TW" altLang="en-US" sz="2000" dirty="0" smtClean="0"/>
                        <a:t>適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性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輔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導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畢業資格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志願選填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4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生涯規劃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親師意見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就近入學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705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二</a:t>
                      </a:r>
                      <a:r>
                        <a:rPr lang="en-US" altLang="zh-TW" sz="2000" dirty="0" smtClean="0"/>
                        <a:t>.</a:t>
                      </a:r>
                    </a:p>
                    <a:p>
                      <a:pPr algn="ctr"/>
                      <a:r>
                        <a:rPr lang="zh-TW" altLang="en-US" sz="2000" dirty="0" smtClean="0"/>
                        <a:t>多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學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習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表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均衡學習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42</a:t>
                      </a:r>
                    </a:p>
                    <a:p>
                      <a:pPr algn="ctr"/>
                      <a:r>
                        <a:rPr lang="en-US" altLang="zh-TW" sz="2800" dirty="0" smtClean="0"/>
                        <a:t>(</a:t>
                      </a:r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r>
                        <a:rPr lang="en-US" altLang="zh-TW" sz="2800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品德表現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服務表現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才藝表現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本土語言認證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體適能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3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340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三</a:t>
                      </a:r>
                      <a:r>
                        <a:rPr lang="en-US" altLang="zh-TW" sz="2000" dirty="0" smtClean="0"/>
                        <a:t>.</a:t>
                      </a:r>
                    </a:p>
                    <a:p>
                      <a:pPr algn="ctr"/>
                      <a:r>
                        <a:rPr lang="zh-TW" altLang="en-US" sz="2000" dirty="0" smtClean="0"/>
                        <a:t>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考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國、數、英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社、自各科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6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寫作測驗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266040" y="1543391"/>
            <a:ext cx="3312962" cy="423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66039" y="5432897"/>
            <a:ext cx="3312962" cy="109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823977" y="1340768"/>
            <a:ext cx="3318382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9pPr>
          </a:lstStyle>
          <a:p>
            <a:pPr>
              <a:defRPr/>
            </a:pP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基本分：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適性輔導及 多元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學習中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不含志願選填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項目</a:t>
            </a:r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</a:b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合計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52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分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---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此為基本分，請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一定要拿滿分。</a:t>
            </a:r>
            <a:endParaRPr lang="en-US" altLang="zh-TW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5449018" y="3011482"/>
            <a:ext cx="459889" cy="511082"/>
          </a:xfrm>
          <a:prstGeom prst="straightConnector1">
            <a:avLst/>
          </a:prstGeom>
          <a:ln w="952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5233482" y="1589829"/>
            <a:ext cx="657122" cy="42494"/>
          </a:xfrm>
          <a:prstGeom prst="straightConnector1">
            <a:avLst/>
          </a:prstGeom>
          <a:ln w="952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5947304" y="4396063"/>
            <a:ext cx="3017184" cy="23698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>
                    <a:lumMod val="50000"/>
                  </a:schemeClr>
                </a:solidFill>
                <a:latin typeface="+mn-ea"/>
                <a:cs typeface="華康儷特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9pPr>
          </a:lstStyle>
          <a:p>
            <a:r>
              <a:rPr lang="zh-TW" altLang="en-US" dirty="0"/>
              <a:t>決定分：</a:t>
            </a:r>
            <a:endParaRPr lang="en-US" altLang="zh-TW" dirty="0"/>
          </a:p>
          <a:p>
            <a:r>
              <a:rPr lang="zh-TW" altLang="en-US" dirty="0"/>
              <a:t>志願選填</a:t>
            </a:r>
            <a:r>
              <a:rPr lang="en-US" altLang="zh-TW" dirty="0"/>
              <a:t>15</a:t>
            </a:r>
            <a:r>
              <a:rPr lang="zh-TW" altLang="en-US" dirty="0"/>
              <a:t>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會考成績</a:t>
            </a:r>
            <a:r>
              <a:rPr lang="en-US" altLang="zh-TW" dirty="0"/>
              <a:t>33</a:t>
            </a:r>
            <a:r>
              <a:rPr lang="zh-TW" altLang="en-US" dirty="0"/>
              <a:t>分，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則要看</a:t>
            </a:r>
            <a:r>
              <a:rPr lang="zh-TW" altLang="en-US" dirty="0">
                <a:solidFill>
                  <a:srgbClr val="FF0000"/>
                </a:solidFill>
              </a:rPr>
              <a:t>填選技巧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0000"/>
                </a:solidFill>
              </a:rPr>
              <a:t>努力程度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280720" y="2001205"/>
            <a:ext cx="1587715" cy="2404403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579001" y="5661248"/>
            <a:ext cx="1311603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5"/>
          </a:xfrm>
          <a:solidFill>
            <a:srgbClr val="005000"/>
          </a:solidFill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重要分數標準說明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4F7B8-0A19-4168-90A0-5A41B7EF4EF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352" y="820072"/>
            <a:ext cx="2327290" cy="55864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88224" y="1240860"/>
            <a:ext cx="2555776" cy="1756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6012160" y="2985271"/>
            <a:ext cx="576064" cy="432469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185798" y="1068954"/>
            <a:ext cx="6452490" cy="489654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適性輔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導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(32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分</a:t>
            </a:r>
            <a:r>
              <a:rPr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：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pPr>
              <a:lnSpc>
                <a:spcPts val="2200"/>
              </a:lnSpc>
              <a:defRPr/>
            </a:pPr>
            <a:r>
              <a:rPr lang="en-US" altLang="zh-TW" sz="2400" b="1" dirty="0" smtClean="0"/>
              <a:t>1</a:t>
            </a:r>
            <a:r>
              <a:rPr lang="en-US" altLang="zh-TW" sz="2400" b="1" dirty="0"/>
              <a:t>.</a:t>
            </a:r>
            <a:r>
              <a:rPr lang="zh-TW" altLang="en-US" sz="2400" b="1" dirty="0" smtClean="0"/>
              <a:t>畢業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</a:t>
            </a:r>
            <a:r>
              <a:rPr lang="en-US" altLang="zh-TW" sz="2000" dirty="0" smtClean="0"/>
              <a:t>(</a:t>
            </a:r>
            <a:r>
              <a:rPr lang="zh-TW" altLang="en-US" sz="2000" dirty="0"/>
              <a:t>四領域及格</a:t>
            </a:r>
            <a:r>
              <a:rPr lang="en-US" altLang="zh-TW" sz="2000" dirty="0"/>
              <a:t>+</a:t>
            </a:r>
            <a:r>
              <a:rPr lang="zh-TW" altLang="en-US" sz="2000" dirty="0"/>
              <a:t>未達三</a:t>
            </a:r>
            <a:r>
              <a:rPr lang="zh-TW" altLang="en-US" sz="2000" dirty="0" smtClean="0"/>
              <a:t>大過</a:t>
            </a:r>
            <a:r>
              <a:rPr lang="en-US" altLang="zh-TW" sz="2000" dirty="0"/>
              <a:t>—6</a:t>
            </a:r>
            <a:r>
              <a:rPr lang="zh-TW" altLang="en-US" sz="2000" dirty="0"/>
              <a:t>分</a:t>
            </a:r>
            <a:r>
              <a:rPr lang="en-US" altLang="zh-TW" sz="2000" dirty="0" smtClean="0"/>
              <a:t>)</a:t>
            </a:r>
            <a:endParaRPr lang="en-US" altLang="zh-TW" sz="2000" dirty="0"/>
          </a:p>
          <a:p>
            <a:pPr>
              <a:lnSpc>
                <a:spcPts val="2200"/>
              </a:lnSpc>
              <a:defRPr/>
            </a:pPr>
            <a:r>
              <a:rPr lang="en-US" altLang="zh-TW" sz="2400" b="1" dirty="0" smtClean="0"/>
              <a:t>2</a:t>
            </a:r>
            <a:r>
              <a:rPr lang="en-US" altLang="zh-TW" sz="2400" b="1" dirty="0"/>
              <a:t>.</a:t>
            </a:r>
            <a:r>
              <a:rPr lang="zh-TW" altLang="en-US" sz="2400" b="1" dirty="0">
                <a:solidFill>
                  <a:srgbClr val="FF0000"/>
                </a:solidFill>
              </a:rPr>
              <a:t>志願選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填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zh-TW" sz="2400" dirty="0" smtClean="0">
                <a:solidFill>
                  <a:srgbClr val="FF0000"/>
                </a:solidFill>
              </a:rPr>
              <a:t>   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第</a:t>
            </a:r>
            <a:r>
              <a:rPr lang="en-US" altLang="zh-TW" sz="2000" dirty="0" smtClean="0">
                <a:solidFill>
                  <a:srgbClr val="FF0000"/>
                </a:solidFill>
              </a:rPr>
              <a:t>1-3</a:t>
            </a:r>
            <a:r>
              <a:rPr lang="zh-TW" altLang="en-US" sz="2000" dirty="0" smtClean="0"/>
              <a:t>志願序選上</a:t>
            </a:r>
            <a:r>
              <a:rPr lang="en-US" altLang="zh-TW" sz="2000" dirty="0" smtClean="0"/>
              <a:t>—</a:t>
            </a:r>
            <a:r>
              <a:rPr lang="en-US" altLang="zh-TW" sz="2000" dirty="0" smtClean="0">
                <a:solidFill>
                  <a:srgbClr val="FF0000"/>
                </a:solidFill>
              </a:rPr>
              <a:t>15</a:t>
            </a:r>
            <a:r>
              <a:rPr lang="zh-TW" altLang="en-US" sz="2000" dirty="0" smtClean="0"/>
              <a:t>分，</a:t>
            </a:r>
            <a:r>
              <a:rPr lang="en-US" altLang="zh-TW" sz="2000" dirty="0" smtClean="0">
                <a:solidFill>
                  <a:srgbClr val="FF0000"/>
                </a:solidFill>
              </a:rPr>
              <a:t>4</a:t>
            </a:r>
            <a:r>
              <a:rPr lang="zh-TW" altLang="zh-TW" sz="2000" dirty="0">
                <a:solidFill>
                  <a:srgbClr val="FF0000"/>
                </a:solidFill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</a:rPr>
              <a:t>5</a:t>
            </a:r>
            <a:r>
              <a:rPr lang="zh-TW" altLang="zh-TW" sz="2000" dirty="0">
                <a:solidFill>
                  <a:srgbClr val="FF0000"/>
                </a:solidFill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</a:rPr>
              <a:t>6</a:t>
            </a:r>
            <a:r>
              <a:rPr lang="zh-TW" altLang="zh-TW" sz="2000" dirty="0"/>
              <a:t>志願</a:t>
            </a:r>
            <a:r>
              <a:rPr lang="en-US" altLang="zh-TW" sz="2000" dirty="0">
                <a:solidFill>
                  <a:srgbClr val="FF0000"/>
                </a:solidFill>
              </a:rPr>
              <a:t>12</a:t>
            </a:r>
            <a:r>
              <a:rPr lang="zh-TW" altLang="zh-TW" sz="2000" dirty="0"/>
              <a:t>分，</a:t>
            </a:r>
            <a:endParaRPr lang="en-US" altLang="zh-TW" sz="20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</a:t>
            </a:r>
            <a:r>
              <a:rPr lang="zh-TW" altLang="en-US" sz="2000" dirty="0" smtClean="0"/>
              <a:t>依此類推</a:t>
            </a:r>
            <a:r>
              <a:rPr lang="en-US" altLang="zh-TW" sz="2000" dirty="0" smtClean="0"/>
              <a:t>…16</a:t>
            </a:r>
            <a:r>
              <a:rPr lang="zh-TW" altLang="zh-TW" sz="2000" dirty="0"/>
              <a:t>至</a:t>
            </a:r>
            <a:r>
              <a:rPr lang="en-US" altLang="zh-TW" sz="2000" dirty="0"/>
              <a:t>30</a:t>
            </a:r>
            <a:r>
              <a:rPr lang="zh-TW" altLang="zh-TW" sz="2000" dirty="0"/>
              <a:t>志願</a:t>
            </a:r>
            <a:r>
              <a:rPr lang="en-US" altLang="zh-TW" sz="2000" dirty="0">
                <a:solidFill>
                  <a:srgbClr val="FF0000"/>
                </a:solidFill>
              </a:rPr>
              <a:t>1</a:t>
            </a:r>
            <a:r>
              <a:rPr lang="zh-TW" altLang="zh-TW" sz="2000" dirty="0" smtClean="0"/>
              <a:t>分</a:t>
            </a:r>
            <a:r>
              <a:rPr lang="en-US" altLang="zh-TW" sz="2000" dirty="0"/>
              <a:t>)</a:t>
            </a:r>
            <a:r>
              <a:rPr lang="zh-TW" altLang="zh-TW" sz="2000" dirty="0" smtClean="0"/>
              <a:t>。</a:t>
            </a:r>
            <a:endParaRPr lang="en-US" altLang="zh-TW" sz="2000" dirty="0"/>
          </a:p>
          <a:p>
            <a:pPr>
              <a:lnSpc>
                <a:spcPts val="2200"/>
              </a:lnSpc>
              <a:defRPr/>
            </a:pPr>
            <a:r>
              <a:rPr lang="en-US" altLang="zh-TW" sz="2400" b="1" dirty="0" smtClean="0"/>
              <a:t>3</a:t>
            </a:r>
            <a:r>
              <a:rPr lang="en-US" altLang="zh-TW" sz="2400" b="1" dirty="0"/>
              <a:t>.</a:t>
            </a:r>
            <a:r>
              <a:rPr lang="zh-TW" altLang="en-US" sz="2400" b="1" dirty="0"/>
              <a:t>家長、導師、輔導老師</a:t>
            </a:r>
            <a:r>
              <a:rPr lang="zh-TW" altLang="en-US" sz="2400" b="1" dirty="0" smtClean="0"/>
              <a:t>意見一致</a:t>
            </a:r>
            <a:endParaRPr lang="en-US" altLang="zh-TW" sz="2400" b="1" dirty="0" smtClean="0"/>
          </a:p>
          <a:p>
            <a:pPr marL="0" indent="0">
              <a:lnSpc>
                <a:spcPts val="2200"/>
              </a:lnSpc>
              <a:buNone/>
              <a:defRPr/>
            </a:pPr>
            <a:r>
              <a:rPr lang="en-US" altLang="zh-TW" sz="2400" dirty="0" smtClean="0"/>
              <a:t>     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三者一致</a:t>
            </a:r>
            <a:r>
              <a:rPr lang="en-US" altLang="zh-TW" sz="2000" dirty="0" smtClean="0"/>
              <a:t>—6</a:t>
            </a:r>
            <a:r>
              <a:rPr lang="zh-TW" altLang="en-US" sz="2000" dirty="0" smtClean="0"/>
              <a:t>分</a:t>
            </a:r>
            <a:r>
              <a:rPr lang="en-US" altLang="zh-TW" sz="2000" dirty="0" smtClean="0"/>
              <a:t>)</a:t>
            </a:r>
            <a:endParaRPr lang="en-US" altLang="zh-TW" sz="2000" dirty="0"/>
          </a:p>
          <a:p>
            <a:pPr>
              <a:lnSpc>
                <a:spcPts val="2200"/>
              </a:lnSpc>
              <a:defRPr/>
            </a:pPr>
            <a:r>
              <a:rPr lang="en-US" altLang="zh-TW" sz="2400" b="1" dirty="0" smtClean="0"/>
              <a:t>4</a:t>
            </a:r>
            <a:r>
              <a:rPr lang="en-US" altLang="zh-TW" sz="2400" b="1" dirty="0"/>
              <a:t>.</a:t>
            </a:r>
            <a:r>
              <a:rPr lang="zh-TW" altLang="en-US" sz="2400" b="1" dirty="0"/>
              <a:t>就近</a:t>
            </a:r>
            <a:r>
              <a:rPr lang="zh-TW" altLang="en-US" sz="2400" b="1" dirty="0" smtClean="0"/>
              <a:t>入學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dirty="0" smtClean="0"/>
              <a:t>   </a:t>
            </a:r>
            <a:r>
              <a:rPr lang="en-US" altLang="zh-TW" sz="2000" dirty="0" smtClean="0"/>
              <a:t>(</a:t>
            </a:r>
            <a:r>
              <a:rPr lang="zh-TW" altLang="en-US" sz="2000" dirty="0"/>
              <a:t>桃連區或竹苗共同就學區學校</a:t>
            </a:r>
            <a:r>
              <a:rPr lang="en-US" altLang="zh-TW" sz="2000" dirty="0"/>
              <a:t>—5</a:t>
            </a:r>
            <a:r>
              <a:rPr lang="zh-TW" altLang="en-US" sz="2000" dirty="0"/>
              <a:t>分</a:t>
            </a:r>
            <a:r>
              <a:rPr lang="en-US" altLang="zh-TW" sz="2000" dirty="0"/>
              <a:t>)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marL="0" lvl="0" indent="0">
              <a:buClr>
                <a:srgbClr val="90C226"/>
              </a:buClr>
              <a:buNone/>
              <a:defRPr/>
            </a:pP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  </a:t>
            </a:r>
            <a:endParaRPr lang="en-US" altLang="zh-TW" sz="2800" b="1" dirty="0">
              <a:solidFill>
                <a:schemeClr val="tx1"/>
              </a:solidFill>
              <a:latin typeface="+mn-ea"/>
            </a:endParaRPr>
          </a:p>
          <a:p>
            <a:pPr marL="0" indent="0" fontAlgn="auto">
              <a:buNone/>
              <a:defRPr/>
            </a:pPr>
            <a:endParaRPr lang="zh-TW" altLang="en-US" sz="28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  <a:defRPr/>
            </a:pP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64179" y="5243771"/>
            <a:ext cx="9015641" cy="1373110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265113" defTabSz="457200" eaLnBrk="1" fontAlgn="auto" hangingPunct="1">
              <a:spcAft>
                <a:spcPts val="0"/>
              </a:spcAft>
              <a:tabLst>
                <a:tab pos="8428038" algn="l"/>
                <a:tab pos="8521700" algn="l"/>
                <a:tab pos="8693150" algn="l"/>
              </a:tabLst>
            </a:pPr>
            <a:r>
              <a:rPr kumimoji="0"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志願選填建議</a:t>
            </a:r>
            <a:r>
              <a:rPr kumimoji="0" lang="en-US" altLang="zh-TW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:</a:t>
            </a:r>
            <a:r>
              <a:rPr kumimoji="0"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/>
            </a:r>
            <a:br>
              <a:rPr kumimoji="0"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</a:br>
            <a:r>
              <a:rPr kumimoji="0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務必考量國中學生生涯輔導紀錄手冊及生涯發展規劃書，並參酌以往免試入學志願選填試探後，學校所給予的輔導建議，整體</a:t>
            </a:r>
            <a:r>
              <a:rPr kumimoji="0"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+mn-ea"/>
              </a:rPr>
              <a:t>考量自己的興趣、性向、能力，「將志願序填滿」</a:t>
            </a:r>
            <a:r>
              <a:rPr kumimoji="0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</a:rPr>
              <a:t>，以選擇適宜的學校就近入學。</a:t>
            </a:r>
          </a:p>
        </p:txBody>
      </p:sp>
    </p:spTree>
    <p:extLst>
      <p:ext uri="{BB962C8B-B14F-4D97-AF65-F5344CB8AC3E}">
        <p14:creationId xmlns:p14="http://schemas.microsoft.com/office/powerpoint/2010/main" val="18666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1" name="投影片編號版面配置區 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1052C74-CEF0-4CD4-8A5C-AEF288474C6B}" type="slidenum">
              <a:rPr lang="zh-TW" altLang="en-US" sz="1400" b="1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b="1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1"/>
            <a:ext cx="9144000" cy="692695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重要分數標準說明</a:t>
            </a:r>
            <a:endParaRPr kumimoji="0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352" y="820072"/>
            <a:ext cx="2327290" cy="558641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88224" y="5229200"/>
            <a:ext cx="2427418" cy="11772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185798" y="1068954"/>
            <a:ext cx="6452490" cy="4896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r>
              <a:rPr kumimoji="0"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教育會考</a:t>
            </a:r>
            <a:r>
              <a:rPr kumimoji="0"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(33</a:t>
            </a:r>
            <a:r>
              <a:rPr kumimoji="0"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分</a:t>
            </a:r>
            <a:r>
              <a:rPr kumimoji="0" lang="en-US" altLang="zh-TW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)</a:t>
            </a:r>
            <a:r>
              <a:rPr kumimoji="0"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：</a:t>
            </a:r>
            <a:endParaRPr kumimoji="0" lang="zh-TW" altLang="en-US" sz="28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05922"/>
              </p:ext>
            </p:extLst>
          </p:nvPr>
        </p:nvGraphicFramePr>
        <p:xfrm>
          <a:off x="272986" y="2060848"/>
          <a:ext cx="6172200" cy="3333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9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1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</a:rPr>
                        <a:t>項目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3841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</a:rPr>
                        <a:t>給分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3841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</a:rPr>
                        <a:t>說明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38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會考成績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A</a:t>
                      </a:r>
                      <a:r>
                        <a:rPr lang="zh-TW" sz="2000" kern="100" dirty="0" smtClean="0">
                          <a:effectLst/>
                        </a:rPr>
                        <a:t>精熟每</a:t>
                      </a:r>
                      <a:r>
                        <a:rPr lang="zh-TW" sz="2000" kern="100" dirty="0">
                          <a:effectLst/>
                        </a:rPr>
                        <a:t>科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zh-TW" sz="2000" kern="100" dirty="0">
                          <a:effectLst/>
                        </a:rPr>
                        <a:t>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B</a:t>
                      </a:r>
                      <a:r>
                        <a:rPr lang="zh-TW" sz="2000" kern="100" dirty="0" smtClean="0">
                          <a:effectLst/>
                        </a:rPr>
                        <a:t>基礎每</a:t>
                      </a:r>
                      <a:r>
                        <a:rPr lang="zh-TW" sz="2000" kern="100" dirty="0">
                          <a:effectLst/>
                        </a:rPr>
                        <a:t>科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zh-TW" sz="2000" kern="100" dirty="0">
                          <a:effectLst/>
                        </a:rPr>
                        <a:t>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C</a:t>
                      </a:r>
                      <a:r>
                        <a:rPr lang="zh-TW" sz="2000" kern="100" dirty="0" smtClean="0">
                          <a:effectLst/>
                        </a:rPr>
                        <a:t>待加強每</a:t>
                      </a:r>
                      <a:r>
                        <a:rPr lang="zh-TW" sz="2000" kern="100" dirty="0">
                          <a:effectLst/>
                        </a:rPr>
                        <a:t>科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分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五科</a:t>
                      </a: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國文、數學、英語、社會、自然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r>
                        <a:rPr lang="zh-TW" sz="2000" kern="100" dirty="0">
                          <a:effectLst/>
                        </a:rPr>
                        <a:t>上限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r>
                        <a:rPr lang="zh-TW" sz="2000" kern="10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寫作測驗成績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</a:t>
                      </a:r>
                      <a:r>
                        <a:rPr lang="zh-TW" sz="2000" kern="100" dirty="0">
                          <a:effectLst/>
                        </a:rPr>
                        <a:t>、</a:t>
                      </a:r>
                      <a:r>
                        <a:rPr lang="en-US" sz="2000" kern="100" dirty="0">
                          <a:effectLst/>
                        </a:rPr>
                        <a:t>5</a:t>
                      </a:r>
                      <a:r>
                        <a:rPr lang="zh-TW" sz="2000" kern="100" dirty="0">
                          <a:effectLst/>
                        </a:rPr>
                        <a:t>、</a:t>
                      </a:r>
                      <a:r>
                        <a:rPr lang="en-US" sz="2000" kern="100" dirty="0">
                          <a:effectLst/>
                        </a:rPr>
                        <a:t>6</a:t>
                      </a:r>
                      <a:r>
                        <a:rPr lang="zh-TW" sz="2000" kern="100" dirty="0">
                          <a:effectLst/>
                        </a:rPr>
                        <a:t>級分給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、</a:t>
                      </a:r>
                      <a:r>
                        <a:rPr lang="en-US" sz="2000" kern="100" dirty="0">
                          <a:effectLst/>
                        </a:rPr>
                        <a:t>3</a:t>
                      </a:r>
                      <a:r>
                        <a:rPr lang="zh-TW" sz="2000" kern="100" dirty="0">
                          <a:effectLst/>
                        </a:rPr>
                        <a:t>級分給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TW" sz="2000" kern="100" dirty="0">
                          <a:effectLst/>
                        </a:rPr>
                        <a:t>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級分給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分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滿分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3" name="直線單箭頭接點 12"/>
          <p:cNvCxnSpPr/>
          <p:nvPr/>
        </p:nvCxnSpPr>
        <p:spPr>
          <a:xfrm flipH="1" flipV="1">
            <a:off x="5859662" y="4725144"/>
            <a:ext cx="1005632" cy="504056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83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556E9-C517-49C9-A51E-9C0D8FC99689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0" y="1"/>
            <a:ext cx="9144000" cy="692695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重要分數標準說明</a:t>
            </a:r>
            <a:endParaRPr kumimoji="0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839174"/>
            <a:ext cx="6729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kumimoji="0"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會考成績 </a:t>
            </a:r>
            <a:r>
              <a:rPr kumimoji="0"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:</a:t>
            </a:r>
            <a:r>
              <a:rPr kumimoji="0"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 </a:t>
            </a:r>
            <a:r>
              <a:rPr kumimoji="0"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『3</a:t>
            </a:r>
            <a:r>
              <a:rPr kumimoji="0"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級</a:t>
            </a:r>
            <a:r>
              <a:rPr kumimoji="0"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7</a:t>
            </a:r>
            <a:r>
              <a:rPr kumimoji="0"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標示</a:t>
            </a:r>
            <a:r>
              <a:rPr kumimoji="0" lang="en-US" altLang="zh-TW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』</a:t>
            </a:r>
            <a:r>
              <a:rPr kumimoji="0"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暨轉換點數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31743"/>
              </p:ext>
            </p:extLst>
          </p:nvPr>
        </p:nvGraphicFramePr>
        <p:xfrm>
          <a:off x="539552" y="1700808"/>
          <a:ext cx="7920881" cy="4248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3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95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會考成績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sz="2200" kern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分數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轉換點數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標示說明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28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精熟</a:t>
                      </a:r>
                      <a:r>
                        <a:rPr lang="en-US" sz="2200" kern="100" dirty="0">
                          <a:effectLst/>
                        </a:rPr>
                        <a:t>A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A++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r>
                        <a:rPr lang="zh-TW" sz="22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2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精熟等級前</a:t>
                      </a:r>
                      <a:r>
                        <a:rPr lang="en-US" sz="2200" kern="100">
                          <a:effectLst/>
                        </a:rPr>
                        <a:t>25%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A+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r>
                        <a:rPr lang="zh-TW" sz="22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2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精熟等級前</a:t>
                      </a:r>
                      <a:r>
                        <a:rPr lang="en-US" sz="2200" kern="100">
                          <a:effectLst/>
                        </a:rPr>
                        <a:t>26%</a:t>
                      </a:r>
                      <a:r>
                        <a:rPr lang="zh-TW" sz="2200" kern="100">
                          <a:effectLst/>
                        </a:rPr>
                        <a:t>～</a:t>
                      </a:r>
                      <a:r>
                        <a:rPr lang="en-US" sz="2200" kern="100">
                          <a:effectLst/>
                        </a:rPr>
                        <a:t>50%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A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r>
                        <a:rPr lang="zh-TW" sz="22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2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 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28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基礎</a:t>
                      </a:r>
                      <a:r>
                        <a:rPr lang="en-US" sz="2200" kern="100">
                          <a:effectLst/>
                        </a:rPr>
                        <a:t>B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B++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r>
                        <a:rPr lang="zh-TW" sz="22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2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基礎等級前</a:t>
                      </a:r>
                      <a:r>
                        <a:rPr lang="en-US" sz="2200" kern="100">
                          <a:effectLst/>
                        </a:rPr>
                        <a:t>25%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6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B+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r>
                        <a:rPr lang="zh-TW" sz="22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2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基礎等級前</a:t>
                      </a:r>
                      <a:r>
                        <a:rPr lang="en-US" sz="2200" kern="100" dirty="0">
                          <a:effectLst/>
                        </a:rPr>
                        <a:t>26%</a:t>
                      </a:r>
                      <a:r>
                        <a:rPr lang="zh-TW" sz="2200" kern="100" dirty="0">
                          <a:effectLst/>
                        </a:rPr>
                        <a:t>～</a:t>
                      </a:r>
                      <a:r>
                        <a:rPr lang="en-US" sz="2200" kern="100" dirty="0">
                          <a:effectLst/>
                        </a:rPr>
                        <a:t>50%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B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zh-TW" sz="22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2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 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待加強 </a:t>
                      </a:r>
                      <a:r>
                        <a:rPr lang="en-US" sz="2200" kern="100">
                          <a:effectLst/>
                        </a:rPr>
                        <a:t>C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</a:rPr>
                        <a:t>C</a:t>
                      </a:r>
                      <a:endParaRPr lang="zh-TW" sz="2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TW" sz="2200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r>
                        <a:rPr lang="zh-TW" sz="22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2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 </a:t>
                      </a:r>
                      <a:endParaRPr lang="zh-TW" sz="2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BFBD7FA-DCD1-443E-B57D-4C4FF7510D8B}" type="slidenum">
              <a:rPr kumimoji="0" lang="en-US" altLang="zh-TW">
                <a:solidFill>
                  <a:srgbClr val="0C3226"/>
                </a:solidFill>
                <a:latin typeface="Verdana" panose="020B0604030504040204" pitchFamily="34" charset="0"/>
              </a:rPr>
              <a:pPr eaLnBrk="1" hangingPunct="1"/>
              <a:t>8</a:t>
            </a:fld>
            <a:endParaRPr kumimoji="0" lang="en-US" altLang="zh-TW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473660"/>
              </p:ext>
            </p:extLst>
          </p:nvPr>
        </p:nvGraphicFramePr>
        <p:xfrm>
          <a:off x="766655" y="1696750"/>
          <a:ext cx="8146110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1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1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1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68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75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68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59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27694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國文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數學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英文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社會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自然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寫作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不算積點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分數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積點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2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1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B+</a:t>
                      </a:r>
                      <a:endParaRPr lang="zh-TW" altLang="en-US" sz="36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A+</a:t>
                      </a:r>
                      <a:endParaRPr lang="zh-TW" altLang="en-US" sz="36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C</a:t>
                      </a:r>
                      <a:endParaRPr lang="zh-TW" altLang="en-US" sz="36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B++</a:t>
                      </a:r>
                      <a:endParaRPr lang="zh-TW" altLang="en-US" sz="36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A</a:t>
                      </a:r>
                      <a:endParaRPr lang="zh-TW" altLang="en-US" sz="36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4</a:t>
                      </a:r>
                      <a:endParaRPr lang="zh-TW" altLang="en-US" sz="3600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/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zh-TW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zh-TW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zh-TW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zh-TW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zh-TW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7" marR="91437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26942" y="952603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+mn-ea"/>
              </a:rPr>
              <a:t>會考總分及積點計算方式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0556" y="3769050"/>
            <a:ext cx="615553" cy="1628775"/>
          </a:xfrm>
          <a:prstGeom prst="rect">
            <a:avLst/>
          </a:prstGeom>
          <a:noFill/>
          <a:ln w="28575">
            <a:noFill/>
          </a:ln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換算積點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30829" y="1696750"/>
            <a:ext cx="615553" cy="1628775"/>
          </a:xfrm>
          <a:prstGeom prst="rect">
            <a:avLst/>
          </a:prstGeom>
          <a:noFill/>
          <a:ln w="28575">
            <a:noFill/>
          </a:ln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換算分數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427" y="5082397"/>
            <a:ext cx="4524337" cy="7048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30" y="5907391"/>
            <a:ext cx="4460034" cy="70485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0" y="1"/>
            <a:ext cx="9144000" cy="692695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重要分數標準說明</a:t>
            </a:r>
            <a:endParaRPr kumimoji="0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1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>
            <a:extLst/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8516968"/>
              </p:ext>
            </p:extLst>
          </p:nvPr>
        </p:nvGraphicFramePr>
        <p:xfrm>
          <a:off x="160338" y="836613"/>
          <a:ext cx="8983662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0772" name="文字方塊 6"/>
          <p:cNvSpPr txBox="1">
            <a:spLocks noChangeArrowheads="1"/>
          </p:cNvSpPr>
          <p:nvPr/>
        </p:nvSpPr>
        <p:spPr bwMode="auto">
          <a:xfrm>
            <a:off x="282574" y="2236788"/>
            <a:ext cx="5238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１各項目加總總積分</a:t>
            </a:r>
          </a:p>
        </p:txBody>
      </p:sp>
      <p:sp>
        <p:nvSpPr>
          <p:cNvPr id="160773" name="文字方塊 7"/>
          <p:cNvSpPr txBox="1">
            <a:spLocks noChangeArrowheads="1"/>
          </p:cNvSpPr>
          <p:nvPr/>
        </p:nvSpPr>
        <p:spPr bwMode="auto">
          <a:xfrm>
            <a:off x="877887" y="2236788"/>
            <a:ext cx="522287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２低收入戶學生優先</a:t>
            </a:r>
          </a:p>
        </p:txBody>
      </p:sp>
      <p:sp>
        <p:nvSpPr>
          <p:cNvPr id="160774" name="文字方塊 8"/>
          <p:cNvSpPr txBox="1">
            <a:spLocks noChangeArrowheads="1"/>
          </p:cNvSpPr>
          <p:nvPr/>
        </p:nvSpPr>
        <p:spPr bwMode="auto">
          <a:xfrm>
            <a:off x="1473199" y="2228850"/>
            <a:ext cx="52228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３適性輔導總積分</a:t>
            </a:r>
          </a:p>
        </p:txBody>
      </p:sp>
      <p:sp>
        <p:nvSpPr>
          <p:cNvPr id="160775" name="文字方塊 9"/>
          <p:cNvSpPr txBox="1">
            <a:spLocks noChangeArrowheads="1"/>
          </p:cNvSpPr>
          <p:nvPr/>
        </p:nvSpPr>
        <p:spPr bwMode="auto">
          <a:xfrm>
            <a:off x="2028824" y="2236788"/>
            <a:ext cx="52387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４多元學習表現總積分</a:t>
            </a:r>
          </a:p>
        </p:txBody>
      </p:sp>
      <p:sp>
        <p:nvSpPr>
          <p:cNvPr id="160776" name="文字方塊 10"/>
          <p:cNvSpPr txBox="1">
            <a:spLocks noChangeArrowheads="1"/>
          </p:cNvSpPr>
          <p:nvPr/>
        </p:nvSpPr>
        <p:spPr bwMode="auto">
          <a:xfrm>
            <a:off x="2605087" y="2236788"/>
            <a:ext cx="5238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５教育會考換算總積分</a:t>
            </a:r>
          </a:p>
        </p:txBody>
      </p:sp>
      <p:sp>
        <p:nvSpPr>
          <p:cNvPr id="160777" name="文字方塊 11"/>
          <p:cNvSpPr txBox="1">
            <a:spLocks noChangeArrowheads="1"/>
          </p:cNvSpPr>
          <p:nvPr/>
        </p:nvSpPr>
        <p:spPr bwMode="auto">
          <a:xfrm>
            <a:off x="3182004" y="2236788"/>
            <a:ext cx="523220" cy="2800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６志願序積分</a:t>
            </a:r>
          </a:p>
        </p:txBody>
      </p:sp>
      <p:sp>
        <p:nvSpPr>
          <p:cNvPr id="160778" name="文字方塊 14"/>
          <p:cNvSpPr txBox="1">
            <a:spLocks noChangeArrowheads="1"/>
          </p:cNvSpPr>
          <p:nvPr/>
        </p:nvSpPr>
        <p:spPr bwMode="auto">
          <a:xfrm>
            <a:off x="6300788" y="2924175"/>
            <a:ext cx="460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/>
          </a:p>
        </p:txBody>
      </p:sp>
      <p:sp>
        <p:nvSpPr>
          <p:cNvPr id="160779" name="文字方塊 16"/>
          <p:cNvSpPr txBox="1">
            <a:spLocks noChangeArrowheads="1"/>
          </p:cNvSpPr>
          <p:nvPr/>
        </p:nvSpPr>
        <p:spPr bwMode="auto">
          <a:xfrm>
            <a:off x="3848100" y="3381375"/>
            <a:ext cx="460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/>
          </a:p>
        </p:txBody>
      </p:sp>
      <p:sp>
        <p:nvSpPr>
          <p:cNvPr id="160780" name="文字方塊 17"/>
          <p:cNvSpPr txBox="1">
            <a:spLocks noChangeArrowheads="1"/>
          </p:cNvSpPr>
          <p:nvPr/>
        </p:nvSpPr>
        <p:spPr bwMode="auto">
          <a:xfrm>
            <a:off x="4000500" y="3533775"/>
            <a:ext cx="460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/>
          </a:p>
        </p:txBody>
      </p:sp>
      <p:sp>
        <p:nvSpPr>
          <p:cNvPr id="160781" name="文字方塊 19"/>
          <p:cNvSpPr txBox="1">
            <a:spLocks noChangeArrowheads="1"/>
          </p:cNvSpPr>
          <p:nvPr/>
        </p:nvSpPr>
        <p:spPr bwMode="auto">
          <a:xfrm>
            <a:off x="4546600" y="2232818"/>
            <a:ext cx="5238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８教育會考國文科標示</a:t>
            </a:r>
          </a:p>
        </p:txBody>
      </p:sp>
      <p:sp>
        <p:nvSpPr>
          <p:cNvPr id="160782" name="文字方塊 20"/>
          <p:cNvSpPr txBox="1">
            <a:spLocks noChangeArrowheads="1"/>
          </p:cNvSpPr>
          <p:nvPr/>
        </p:nvSpPr>
        <p:spPr bwMode="auto">
          <a:xfrm>
            <a:off x="5184758" y="2244311"/>
            <a:ext cx="5238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９教育會考數學科標示</a:t>
            </a:r>
          </a:p>
        </p:txBody>
      </p:sp>
      <p:sp>
        <p:nvSpPr>
          <p:cNvPr id="160783" name="文字方塊 1"/>
          <p:cNvSpPr txBox="1">
            <a:spLocks noChangeArrowheads="1"/>
          </p:cNvSpPr>
          <p:nvPr/>
        </p:nvSpPr>
        <p:spPr bwMode="auto">
          <a:xfrm>
            <a:off x="-68263" y="-373063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/>
          </a:p>
        </p:txBody>
      </p:sp>
      <p:sp>
        <p:nvSpPr>
          <p:cNvPr id="160784" name="文字方塊 22"/>
          <p:cNvSpPr txBox="1">
            <a:spLocks noChangeArrowheads="1"/>
          </p:cNvSpPr>
          <p:nvPr/>
        </p:nvSpPr>
        <p:spPr bwMode="auto">
          <a:xfrm>
            <a:off x="3795184" y="2223087"/>
            <a:ext cx="1200329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/>
            </a:r>
            <a:b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</a:b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示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總點數</a:t>
            </a:r>
            <a:endParaRPr lang="en-US" altLang="zh-TW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７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教育會考成績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等級標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grpSp>
        <p:nvGrpSpPr>
          <p:cNvPr id="160831" name="群組 4"/>
          <p:cNvGrpSpPr>
            <a:grpSpLocks/>
          </p:cNvGrpSpPr>
          <p:nvPr/>
        </p:nvGrpSpPr>
        <p:grpSpPr bwMode="auto">
          <a:xfrm>
            <a:off x="6330158" y="2165637"/>
            <a:ext cx="614363" cy="3598863"/>
            <a:chOff x="6164801" y="2441134"/>
            <a:chExt cx="614949" cy="3598966"/>
          </a:xfrm>
        </p:grpSpPr>
        <p:sp>
          <p:nvSpPr>
            <p:cNvPr id="160840" name="文字方塊 22"/>
            <p:cNvSpPr txBox="1">
              <a:spLocks noChangeArrowheads="1"/>
            </p:cNvSpPr>
            <p:nvPr/>
          </p:nvSpPr>
          <p:spPr bwMode="auto">
            <a:xfrm>
              <a:off x="6174853" y="2800013"/>
              <a:ext cx="523220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教育會考社會科標示</a:t>
              </a:r>
            </a:p>
          </p:txBody>
        </p:sp>
        <p:sp>
          <p:nvSpPr>
            <p:cNvPr id="160841" name="文字方塊 1"/>
            <p:cNvSpPr txBox="1">
              <a:spLocks noChangeArrowheads="1"/>
            </p:cNvSpPr>
            <p:nvPr/>
          </p:nvSpPr>
          <p:spPr bwMode="auto">
            <a:xfrm>
              <a:off x="6164801" y="2441134"/>
              <a:ext cx="6149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dirty="0">
                  <a:solidFill>
                    <a:srgbClr val="660066"/>
                  </a:solidFill>
                </a:rPr>
                <a:t>11</a:t>
              </a:r>
              <a:endParaRPr lang="zh-TW" altLang="en-US" sz="2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60832" name="群組 3"/>
          <p:cNvGrpSpPr>
            <a:grpSpLocks/>
          </p:cNvGrpSpPr>
          <p:nvPr/>
        </p:nvGrpSpPr>
        <p:grpSpPr bwMode="auto">
          <a:xfrm>
            <a:off x="6637340" y="2178050"/>
            <a:ext cx="1089022" cy="3629024"/>
            <a:chOff x="6437619" y="2441134"/>
            <a:chExt cx="1088797" cy="3629128"/>
          </a:xfrm>
        </p:grpSpPr>
        <p:sp>
          <p:nvSpPr>
            <p:cNvPr id="160838" name="文字方塊 23"/>
            <p:cNvSpPr txBox="1">
              <a:spLocks noChangeArrowheads="1"/>
            </p:cNvSpPr>
            <p:nvPr/>
          </p:nvSpPr>
          <p:spPr bwMode="auto">
            <a:xfrm>
              <a:off x="6437619" y="2800013"/>
              <a:ext cx="861774" cy="327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教育會考自然科標示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endParaRPr>
            </a:p>
          </p:txBody>
        </p:sp>
        <p:sp>
          <p:nvSpPr>
            <p:cNvPr id="160839" name="文字方塊 25"/>
            <p:cNvSpPr txBox="1">
              <a:spLocks noChangeArrowheads="1"/>
            </p:cNvSpPr>
            <p:nvPr/>
          </p:nvSpPr>
          <p:spPr bwMode="auto">
            <a:xfrm>
              <a:off x="6770416" y="2441134"/>
              <a:ext cx="756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>
                  <a:solidFill>
                    <a:srgbClr val="0000FF"/>
                  </a:solidFill>
                </a:rPr>
                <a:t>12</a:t>
              </a:r>
              <a:endParaRPr lang="zh-TW" altLang="en-US" sz="2200">
                <a:solidFill>
                  <a:srgbClr val="0000FF"/>
                </a:solidFill>
              </a:endParaRPr>
            </a:p>
          </p:txBody>
        </p:sp>
      </p:grpSp>
      <p:grpSp>
        <p:nvGrpSpPr>
          <p:cNvPr id="160833" name="群組 7"/>
          <p:cNvGrpSpPr>
            <a:grpSpLocks/>
          </p:cNvGrpSpPr>
          <p:nvPr/>
        </p:nvGrpSpPr>
        <p:grpSpPr bwMode="auto">
          <a:xfrm>
            <a:off x="5743574" y="2185988"/>
            <a:ext cx="771525" cy="3503612"/>
            <a:chOff x="5528746" y="2449616"/>
            <a:chExt cx="771599" cy="3502928"/>
          </a:xfrm>
        </p:grpSpPr>
        <p:sp>
          <p:nvSpPr>
            <p:cNvPr id="160836" name="文字方塊 21"/>
            <p:cNvSpPr txBox="1">
              <a:spLocks noChangeArrowheads="1"/>
            </p:cNvSpPr>
            <p:nvPr/>
          </p:nvSpPr>
          <p:spPr bwMode="auto">
            <a:xfrm>
              <a:off x="5550072" y="2793419"/>
              <a:ext cx="523220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</a:rPr>
                <a:t>教育會考英語科標示</a:t>
              </a:r>
            </a:p>
          </p:txBody>
        </p:sp>
        <p:sp>
          <p:nvSpPr>
            <p:cNvPr id="160837" name="文字方塊 28"/>
            <p:cNvSpPr txBox="1">
              <a:spLocks noChangeArrowheads="1"/>
            </p:cNvSpPr>
            <p:nvPr/>
          </p:nvSpPr>
          <p:spPr bwMode="auto">
            <a:xfrm>
              <a:off x="5528746" y="2449616"/>
              <a:ext cx="7715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>
                  <a:solidFill>
                    <a:srgbClr val="0000FF"/>
                  </a:solidFill>
                </a:rPr>
                <a:t>10</a:t>
              </a:r>
              <a:endParaRPr lang="zh-TW" altLang="en-US" sz="2200">
                <a:solidFill>
                  <a:srgbClr val="0000FF"/>
                </a:solidFill>
              </a:endParaRPr>
            </a:p>
          </p:txBody>
        </p:sp>
      </p:grpSp>
      <p:sp>
        <p:nvSpPr>
          <p:cNvPr id="160834" name="文字方塊 24"/>
          <p:cNvSpPr txBox="1">
            <a:spLocks noChangeArrowheads="1"/>
          </p:cNvSpPr>
          <p:nvPr/>
        </p:nvSpPr>
        <p:spPr bwMode="auto">
          <a:xfrm rot="-5400000">
            <a:off x="7337492" y="5008376"/>
            <a:ext cx="523220" cy="2889624"/>
          </a:xfrm>
          <a:prstGeom prst="rect">
            <a:avLst/>
          </a:prstGeom>
          <a:solidFill>
            <a:srgbClr val="F8F8F8">
              <a:alpha val="67059"/>
            </a:srgbClr>
          </a:solidFill>
          <a:ln>
            <a:noFill/>
          </a:ln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</a:t>
            </a:r>
            <a:r>
              <a:rPr lang="en-US" altLang="zh-TW" sz="2200" b="1" baseline="30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</a:t>
            </a:r>
            <a:r>
              <a:rPr lang="en-US" altLang="zh-TW" sz="2200" b="1" baseline="30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&gt;A&gt; B</a:t>
            </a:r>
            <a:r>
              <a:rPr lang="en-US" altLang="zh-TW" sz="2200" b="1" baseline="30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  <a:r>
              <a:rPr lang="en-US" altLang="zh-TW" sz="2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</a:t>
            </a:r>
            <a:r>
              <a:rPr lang="en-US" altLang="zh-TW" sz="2200" b="1" baseline="30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en-US" altLang="zh-TW" sz="2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&gt;B&gt;C)</a:t>
            </a:r>
            <a:endParaRPr lang="en-US" altLang="zh-TW" sz="2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160835" name="文字方塊 24"/>
          <p:cNvSpPr txBox="1">
            <a:spLocks noChangeArrowheads="1"/>
          </p:cNvSpPr>
          <p:nvPr/>
        </p:nvSpPr>
        <p:spPr bwMode="auto">
          <a:xfrm rot="-5400000">
            <a:off x="6811982" y="5181663"/>
            <a:ext cx="523220" cy="1503362"/>
          </a:xfrm>
          <a:prstGeom prst="rect">
            <a:avLst/>
          </a:prstGeom>
          <a:solidFill>
            <a:srgbClr val="F8F8F8">
              <a:alpha val="67059"/>
            </a:srgbClr>
          </a:solidFill>
          <a:ln>
            <a:noFill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標示比序</a:t>
            </a:r>
            <a:endParaRPr lang="en-US" altLang="zh-TW" sz="2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31" name="標題 1"/>
          <p:cNvSpPr txBox="1">
            <a:spLocks/>
          </p:cNvSpPr>
          <p:nvPr/>
        </p:nvSpPr>
        <p:spPr>
          <a:xfrm>
            <a:off x="0" y="-10143"/>
            <a:ext cx="9252520" cy="699256"/>
          </a:xfrm>
          <a:prstGeom prst="rect">
            <a:avLst/>
          </a:prstGeom>
          <a:solidFill>
            <a:srgbClr val="005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108</a:t>
            </a: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年免試入學</a:t>
            </a:r>
            <a: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—</a:t>
            </a:r>
            <a:r>
              <a:rPr kumimoji="0"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>同分超額比序步驟</a:t>
            </a:r>
            <a: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  <a:t/>
            </a:r>
            <a:br>
              <a: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+mn-ea"/>
                <a:cs typeface="+mn-cs"/>
              </a:rPr>
            </a:br>
            <a:endParaRPr kumimoji="0"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08627" y="2196306"/>
            <a:ext cx="523875" cy="2936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705224" y="2185988"/>
            <a:ext cx="901335" cy="293580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 flipH="1">
            <a:off x="3852038" y="5165725"/>
            <a:ext cx="268152" cy="46023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613275" y="2178050"/>
            <a:ext cx="2886017" cy="294374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245"/>
              </p:ext>
            </p:extLst>
          </p:nvPr>
        </p:nvGraphicFramePr>
        <p:xfrm>
          <a:off x="270840" y="887229"/>
          <a:ext cx="5472734" cy="971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15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7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各科成績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精熟</a:t>
                      </a:r>
                      <a:r>
                        <a:rPr lang="en-US" sz="2000" b="1" kern="100" dirty="0">
                          <a:effectLst/>
                        </a:rPr>
                        <a:t>(A++,A+,A)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基礎</a:t>
                      </a:r>
                      <a:r>
                        <a:rPr lang="en-US" sz="2000" b="1" kern="100" dirty="0">
                          <a:effectLst/>
                        </a:rPr>
                        <a:t>(B++,B+,B)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待加強</a:t>
                      </a:r>
                      <a:r>
                        <a:rPr lang="en-US" sz="2000" b="1" kern="100" dirty="0">
                          <a:effectLst/>
                        </a:rPr>
                        <a:t>C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寫作</a:t>
                      </a:r>
                      <a:r>
                        <a:rPr lang="en-US" altLang="zh-TW" sz="2000" b="1" kern="100" dirty="0" smtClean="0">
                          <a:effectLst/>
                        </a:rPr>
                        <a:t/>
                      </a:r>
                      <a:br>
                        <a:rPr lang="en-US" altLang="zh-TW" sz="2000" b="1" kern="100" dirty="0" smtClean="0">
                          <a:effectLst/>
                        </a:rPr>
                      </a:br>
                      <a:r>
                        <a:rPr lang="zh-TW" sz="2000" b="1" kern="100" dirty="0" smtClean="0">
                          <a:effectLst/>
                        </a:rPr>
                        <a:t>測驗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</a:rPr>
                        <a:t>積分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1-3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33" name="直線單箭頭接點 32"/>
          <p:cNvCxnSpPr/>
          <p:nvPr/>
        </p:nvCxnSpPr>
        <p:spPr>
          <a:xfrm flipV="1">
            <a:off x="3021971" y="1762857"/>
            <a:ext cx="264595" cy="4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3163"/>
              </p:ext>
            </p:extLst>
          </p:nvPr>
        </p:nvGraphicFramePr>
        <p:xfrm>
          <a:off x="120983" y="5723906"/>
          <a:ext cx="5905500" cy="93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等級</a:t>
                      </a:r>
                      <a:r>
                        <a:rPr lang="en-US" sz="2000" b="1" kern="100" dirty="0">
                          <a:effectLst/>
                        </a:rPr>
                        <a:t/>
                      </a:r>
                      <a:br>
                        <a:rPr lang="en-US" sz="2000" b="1" kern="100" dirty="0">
                          <a:effectLst/>
                        </a:rPr>
                      </a:br>
                      <a:r>
                        <a:rPr lang="zh-TW" sz="2000" b="1" kern="100" dirty="0">
                          <a:effectLst/>
                        </a:rPr>
                        <a:t>標示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9EB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A++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9EB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A+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9EB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A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9EB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B++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9EB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B+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9EB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B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9EB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C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D9E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</a:rPr>
                        <a:t>點數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</a:rPr>
                        <a:t>點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48" name="直線單箭頭接點 47"/>
          <p:cNvCxnSpPr/>
          <p:nvPr/>
        </p:nvCxnSpPr>
        <p:spPr>
          <a:xfrm>
            <a:off x="6478018" y="5121794"/>
            <a:ext cx="399152" cy="56446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12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34" grpId="0" animBg="1"/>
      <p:bldP spid="160835" grpId="0" animBg="1"/>
      <p:bldP spid="32" grpId="0" animBg="1"/>
      <p:bldP spid="35" grpId="0" animBg="1"/>
      <p:bldP spid="42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TM02900771[[fn=扇形區]]</Template>
  <TotalTime>0</TotalTime>
  <Words>2678</Words>
  <Application>Microsoft Office PowerPoint</Application>
  <PresentationFormat>如螢幕大小 (4:3)</PresentationFormat>
  <Paragraphs>1084</Paragraphs>
  <Slides>33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9" baseType="lpstr">
      <vt:lpstr>細明體-ExtB</vt:lpstr>
      <vt:lpstr>華康儷特圓</vt:lpstr>
      <vt:lpstr>微軟正黑體</vt:lpstr>
      <vt:lpstr>新細明體</vt:lpstr>
      <vt:lpstr>標楷體</vt:lpstr>
      <vt:lpstr>Arial</vt:lpstr>
      <vt:lpstr>BiauKai</vt:lpstr>
      <vt:lpstr>Calibri</vt:lpstr>
      <vt:lpstr>Calibri Light</vt:lpstr>
      <vt:lpstr>Times New Roman</vt:lpstr>
      <vt:lpstr>Trebuchet MS</vt:lpstr>
      <vt:lpstr>Verdana</vt:lpstr>
      <vt:lpstr>Wingdings 2</vt:lpstr>
      <vt:lpstr>Wingdings 3</vt:lpstr>
      <vt:lpstr>HDOfficeLightV0</vt:lpstr>
      <vt:lpstr>多面向</vt:lpstr>
      <vt:lpstr>108年度龍潭國中志願選填宣導</vt:lpstr>
      <vt:lpstr>大綱</vt:lpstr>
      <vt:lpstr>壹、桃連區入學方式─免試比序說明 </vt:lpstr>
      <vt:lpstr>壹、桃連區入學方式─免試比序說明 </vt:lpstr>
      <vt:lpstr>重要分數標準說明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貳、志願選填計分說明</vt:lpstr>
      <vt:lpstr>志願選填說明(規則一)</vt:lpstr>
      <vt:lpstr>志願選填說明(規則二)</vt:lpstr>
      <vt:lpstr>普通科(含綜合科)與職業類科 志願選填計分方式區別</vt:lpstr>
      <vt:lpstr>不良填法一</vt:lpstr>
      <vt:lpstr>不良填法二</vt:lpstr>
      <vt:lpstr>不良填法三</vt:lpstr>
      <vt:lpstr>不良填法四</vt:lpstr>
      <vt:lpstr>(對照組：相同分數第一志願錄取平鎮高中) </vt:lpstr>
      <vt:lpstr>如何使用個別序位</vt:lpstr>
      <vt:lpstr>志願選填技巧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8</cp:revision>
  <dcterms:modified xsi:type="dcterms:W3CDTF">2019-10-28T04:43:36Z</dcterms:modified>
</cp:coreProperties>
</file>